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gif" ContentType="image/gif"/>
  <Default Extension="wdp" ContentType="image/vnd.ms-photo"/>
  <Default Extension="png" ContentType="image/png"/>
  <Override PartName="/docProps/app.xml" ContentType="application/vnd.openxmlformats-officedocument.extended-properties+xml"/>
  <Override PartName="/docProps/core.xml" ContentType="application/vnd.openxmlformats-package.core-properties+xml"/>
  <Override PartName="/ppt/authors.xml" ContentType="application/vnd.ms-powerpoint.authors+xml"/>
  <Override PartName="/ppt/commentAuthors.xml" ContentType="application/vnd.openxmlformats-officedocument.presentationml.commentAuthors+xml"/>
  <Override PartName="/ppt/comments/moderncomment1.xml" ContentType="application/vnd.ms-powerpoint.comments+xml"/>
  <Override PartName="/ppt/comments/moderncomment2.xml" ContentType="application/vnd.ms-powerpoint.comments+xml"/>
  <Override PartName="/ppt/comments/moderncomment3.xml" ContentType="application/vnd.ms-powerpoint.comments+xml"/>
  <Override PartName="/ppt/comments/moderncomment4.xml" ContentType="application/vnd.ms-powerpoint.comments+xml"/>
  <Override PartName="/ppt/comments/moderncomment5.xml" ContentType="application/vnd.ms-powerpoint.comments+xml"/>
  <Override PartName="/ppt/comments/moderncomment6.xml" ContentType="application/vnd.ms-powerpoint.comments+xml"/>
  <Override PartName="/ppt/comments/moderncomment7.xml" ContentType="application/vnd.ms-powerpoint.comment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4.4-->
<p:presentation xmlns:r="http://schemas.openxmlformats.org/officeDocument/2006/relationships" xmlns:a="http://schemas.openxmlformats.org/drawingml/2006/main" xmlns:p="http://schemas.openxmlformats.org/presentationml/2006/main" saveSubsetFonts="1">
  <p:sldMasterIdLst>
    <p:sldMasterId id="2147483672" r:id="rId3"/>
    <p:sldMasterId id="2147483681" r:id="rId4"/>
    <p:sldMasterId id="2147483683" r:id="rId5"/>
  </p:sldMasterIdLst>
  <p:notesMasterIdLst>
    <p:notesMasterId r:id="rId6"/>
  </p:notesMasterIdLst>
  <p:sldIdLst>
    <p:sldId id="1034" r:id="rId7"/>
    <p:sldId id="311" r:id="rId8"/>
    <p:sldId id="1065" r:id="rId9"/>
    <p:sldId id="1059" r:id="rId10"/>
    <p:sldId id="517" r:id="rId11"/>
    <p:sldId id="1061" r:id="rId12"/>
    <p:sldId id="1045" r:id="rId13"/>
    <p:sldId id="1070" r:id="rId14"/>
    <p:sldId id="1043" r:id="rId15"/>
    <p:sldId id="1058" r:id="rId16"/>
    <p:sldId id="1050" r:id="rId17"/>
    <p:sldId id="1068" r:id="rId18"/>
    <p:sldId id="1052" r:id="rId19"/>
    <p:sldId id="1056" r:id="rId20"/>
    <p:sldId id="1054" r:id="rId21"/>
    <p:sldId id="1069" r:id="rId22"/>
    <p:sldId id="1057" r:id="rId23"/>
    <p:sldId id="1062" r:id="rId24"/>
    <p:sldId id="1048" r:id="rId25"/>
    <p:sldId id="1055" r:id="rId26"/>
    <p:sldId id="1067" r:id="rId27"/>
    <p:sldId id="1046" r:id="rId28"/>
  </p:sldIdLst>
  <p:sldSz cx="9144000" cy="6858000" type="screen4x3"/>
  <p:notesSz cx="9296400" cy="7010400"/>
  <p:custDataLst>
    <p:tags r:id="rId2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04" userDrawn="1">
          <p15:clr>
            <a:srgbClr val="A4A3A4"/>
          </p15:clr>
        </p15:guide>
        <p15:guide id="2" pos="2880" userDrawn="1">
          <p15:clr>
            <a:srgbClr val="A4A3A4"/>
          </p15:clr>
        </p15:guide>
      </p15:sldGuideLst>
    </p:ext>
  </p:extLst>
</p:presentation>
</file>

<file path=ppt/authors.xml><?xml version="1.0" encoding="utf-8"?>
<p188:authorLst xmlns:p="http://schemas.openxmlformats.org/presentationml/2006/main" xmlns:p188="http://schemas.microsoft.com/office/powerpoint/2018/8/main">
  <p188:author id="{E48C814B-BDD0-36C7-22FF-6EE8CCE02D7D}" name="Kozak, Gina" initials="KG" userId="S::gina.kozak@yale.edu::29c2bf38-48fb-4879-87fe-c3667a641b40" providerId="AD"/>
  <p188:author id="{CBC52BDA-E3FF-A4E3-2F6C-235E8539A638}" name="Palmieri, John" initials="JP" userId="S::john.palmieri@yale.edu::0284dbd8-d362-4428-92e5-74464bdea5fc" providerId="AD"/>
</p188:authorLst>
</file>

<file path=ppt/commentAuthors.xml><?xml version="1.0" encoding="utf-8"?>
<p:cmAuthorLst xmlns:p="http://schemas.openxmlformats.org/presentationml/2006/main">
  <p:cmAuthor id="1" name="Valentino, Alison" initials="AEV" lastIdx="0" clrIdx="0">
    <p:extLst>
      <p:ext uri="{19B8F6BF-5375-455C-9EA6-DF929625EA0E}">
        <p15:presenceInfo xmlns:p15="http://schemas.microsoft.com/office/powerpoint/2012/main" userId="Valentino, Alison" providerId="None"/>
      </p:ext>
    </p:extLst>
  </p:cmAuthor>
  <p:cmAuthor id="2" name="Kozak, Gina" initials="KG" lastIdx="1" clrIdx="1"/>
  <p:cmAuthor id="3" name="Pels, Andy" initials="AP" lastIdx="0" clrIdx="2"/>
  <p:cmAuthor id="4" name="Palmieri, John" initials="JP" lastIdx="8" clrIdx="3"/>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836" y="108"/>
      </p:cViewPr>
      <p:guideLst>
        <p:guide orient="horz" pos="2304"/>
        <p:guide pos="2880"/>
      </p:guideLst>
    </p:cSldViewPr>
  </p:slideViewPr>
  <p:notesTextViewPr>
    <p:cViewPr>
      <p:scale>
        <a:sx n="1" d="1"/>
        <a:sy n="1" d="1"/>
      </p:scale>
      <p:origin x="0" y="0"/>
    </p:cViewPr>
  </p:notesTextViewPr>
  <p:notesViewPr>
    <p:cSldViewPr>
      <p:cViewPr>
        <p:scale>
          <a:sx n="1" d="100"/>
          <a:sy n="1" d="100"/>
        </p:scale>
        <p:origin x="0" y="0"/>
      </p:cViewPr>
    </p:cSldViewPr>
  </p:notesViewPr>
  <p:gridSpacing cx="76200" cy="76200"/>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4.xml" /><Relationship Id="rId11" Type="http://schemas.openxmlformats.org/officeDocument/2006/relationships/slide" Target="slides/slide5.xml" /><Relationship Id="rId12" Type="http://schemas.openxmlformats.org/officeDocument/2006/relationships/slide" Target="slides/slide6.xml" /><Relationship Id="rId13" Type="http://schemas.openxmlformats.org/officeDocument/2006/relationships/slide" Target="slides/slide7.xml" /><Relationship Id="rId14" Type="http://schemas.openxmlformats.org/officeDocument/2006/relationships/slide" Target="slides/slide8.xml" /><Relationship Id="rId15" Type="http://schemas.openxmlformats.org/officeDocument/2006/relationships/slide" Target="slides/slide9.xml" /><Relationship Id="rId16" Type="http://schemas.openxmlformats.org/officeDocument/2006/relationships/slide" Target="slides/slide10.xml" /><Relationship Id="rId17" Type="http://schemas.openxmlformats.org/officeDocument/2006/relationships/slide" Target="slides/slide11.xml" /><Relationship Id="rId18" Type="http://schemas.openxmlformats.org/officeDocument/2006/relationships/slide" Target="slides/slide12.xml" /><Relationship Id="rId19" Type="http://schemas.openxmlformats.org/officeDocument/2006/relationships/slide" Target="slides/slide13.xml" /><Relationship Id="rId2" Type="http://schemas.microsoft.com/office/2018/10/relationships/authors" Target="authors.xml" /><Relationship Id="rId20" Type="http://schemas.openxmlformats.org/officeDocument/2006/relationships/slide" Target="slides/slide14.xml" /><Relationship Id="rId21" Type="http://schemas.openxmlformats.org/officeDocument/2006/relationships/slide" Target="slides/slide15.xml" /><Relationship Id="rId22" Type="http://schemas.openxmlformats.org/officeDocument/2006/relationships/slide" Target="slides/slide16.xml" /><Relationship Id="rId23" Type="http://schemas.openxmlformats.org/officeDocument/2006/relationships/slide" Target="slides/slide17.xml" /><Relationship Id="rId24" Type="http://schemas.openxmlformats.org/officeDocument/2006/relationships/slide" Target="slides/slide18.xml" /><Relationship Id="rId25" Type="http://schemas.openxmlformats.org/officeDocument/2006/relationships/slide" Target="slides/slide19.xml" /><Relationship Id="rId26" Type="http://schemas.openxmlformats.org/officeDocument/2006/relationships/slide" Target="slides/slide20.xml" /><Relationship Id="rId27" Type="http://schemas.openxmlformats.org/officeDocument/2006/relationships/slide" Target="slides/slide21.xml" /><Relationship Id="rId28" Type="http://schemas.openxmlformats.org/officeDocument/2006/relationships/slide" Target="slides/slide22.xml" /><Relationship Id="rId29" Type="http://schemas.openxmlformats.org/officeDocument/2006/relationships/tags" Target="tags/tag1.xml" /><Relationship Id="rId3" Type="http://schemas.openxmlformats.org/officeDocument/2006/relationships/slideMaster" Target="slideMasters/slideMaster1.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heme" Target="theme/theme1.xml" /><Relationship Id="rId33" Type="http://schemas.openxmlformats.org/officeDocument/2006/relationships/tableStyles" Target="tableStyles.xml" /><Relationship Id="rId4" Type="http://schemas.openxmlformats.org/officeDocument/2006/relationships/slideMaster" Target="slideMasters/slideMaster2.xml" /><Relationship Id="rId5" Type="http://schemas.openxmlformats.org/officeDocument/2006/relationships/slideMaster" Target="slideMasters/slideMaster3.xml" /><Relationship Id="rId6" Type="http://schemas.openxmlformats.org/officeDocument/2006/relationships/notesMaster" Target="notesMasters/notesMaster1.xml" /><Relationship Id="rId7" Type="http://schemas.openxmlformats.org/officeDocument/2006/relationships/slide" Target="slides/slide1.xml" /><Relationship Id="rId8" Type="http://schemas.openxmlformats.org/officeDocument/2006/relationships/slide" Target="slides/slide2.xml" /><Relationship Id="rId9" Type="http://schemas.openxmlformats.org/officeDocument/2006/relationships/slide" Target="slides/slide3.xml" /></Relationships>
</file>

<file path=ppt/comments/moderncomment1.xml><?xml version="1.0" encoding="utf-8"?>
<p188:cmLst xmlns:pc="http://schemas.microsoft.com/office/powerpoint/2013/main/command" xmlns:ac="http://schemas.microsoft.com/office/drawing/2013/main/comman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p="http://schemas.openxmlformats.org/presentationml/2006/main" xmlns:p188="http://schemas.microsoft.com/office/powerpoint/2018/8/main">
  <p188:cm id="{A0577E4F-5D9D-4191-BEE0-A899EF079BBD}" authorId="{CBC52BDA-E3FF-A4E3-2F6C-235E8539A638}" status="resolved" created="2025-10-07T15:03:24.3770000">
    <ac:deMkLst>
      <pc:docMk/>
      <pc:sldMk cId="3059934403" sldId="1065"/>
      <ac:spMk id="2"/>
    </ac:deMkLst>
    <p188:pos x="0" y="0"/>
    <p188:txBody>
      <a:bodyPr/>
      <a:lstStyle/>
      <a:p>
        <a:r>
          <a:rPr/>
          <a:t>Add COA WD training link. </a:t>
        </a:r>
      </a:p>
    </p188:txBody>
  </p188:cm>
  <p188:cm id="{9FE5F55F-41C7-43B9-80C4-8ECA71292C28}" authorId="{CBC52BDA-E3FF-A4E3-2F6C-235E8539A638}" status="resolved" created="2025-10-07T15:07:48.7310000">
    <pc:sldMkLst>
      <pc:docMk/>
      <pc:sldMk cId="3059934403" sldId="1065"/>
    </pc:sldMkLst>
    <p188:pos x="0" y="0"/>
    <p188:txBody>
      <a:bodyPr/>
      <a:lstStyle/>
      <a:p>
        <a:r>
          <a:rPr/>
          <a:t>Replace with up to date COA segment slide from WDL https://wd1-media.myworkdaycdn.com/scorm/static/f/Oc1x/c/C1808D5D141D6C85/NVL5ScPCAlu9AVJPnXJAB2m8IssBYOoH/extracted/index_lms.html</a:t>
        </a:r>
      </a:p>
    </p188:txBody>
  </p188:cm>
</p188:cmLst>
</file>

<file path=ppt/comments/moderncomment2.xml><?xml version="1.0" encoding="utf-8"?>
<p188:cmLst xmlns:pc="http://schemas.microsoft.com/office/powerpoint/2013/main/command" xmlns:ac="http://schemas.microsoft.com/office/drawing/2013/main/comman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p="http://schemas.openxmlformats.org/presentationml/2006/main" xmlns:p188="http://schemas.microsoft.com/office/powerpoint/2018/8/main">
  <p188:cm id="{EA89962F-55B5-46DE-8BD5-79055DD74FE3}" authorId="{CBC52BDA-E3FF-A4E3-2F6C-235E8539A638}" status="resolved" created="2025-10-07T15:13:08.9930000">
    <pc:sldMkLst>
      <pc:docMk/>
      <pc:sldMk cId="2542920763" sldId="1059"/>
    </pc:sldMkLst>
    <p188:pos x="0" y="0"/>
    <p188:txBody>
      <a:bodyPr/>
      <a:lstStyle/>
      <a:p>
        <a:r>
          <a:rPr/>
          <a:t>Include Program Hierarchy Definitions page https://your.yale.edu/financial-resources/accounting/chart-of-accounts/segment-values/program-hierarchy-definitions</a:t>
        </a:r>
      </a:p>
    </p188:txBody>
  </p188:cm>
</p188:cmLst>
</file>

<file path=ppt/comments/moderncomment3.xml><?xml version="1.0" encoding="utf-8"?>
<p188:cmLst xmlns:pc="http://schemas.microsoft.com/office/powerpoint/2013/main/command" xmlns:ac="http://schemas.microsoft.com/office/drawing/2013/main/comman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p="http://schemas.openxmlformats.org/presentationml/2006/main" xmlns:p188="http://schemas.microsoft.com/office/powerpoint/2018/8/main">
  <p188:cm id="{22D2E78C-3429-4A51-9372-A0BE45E4859B}" authorId="{CBC52BDA-E3FF-A4E3-2F6C-235E8539A638}" status="resolved" created="2025-10-07T15:16:21.1950000">
    <ac:deMkLst>
      <pc:docMk/>
      <pc:sldMk cId="1454579695" sldId="1045"/>
      <ac:spMk id="5"/>
    </ac:deMkLst>
    <p188:pos x="3900296" y="4626936"/>
    <p188:txBody>
      <a:bodyPr/>
      <a:lstStyle/>
      <a:p>
        <a:r>
          <a:rPr/>
          <a:t>New YSM link ?</a:t>
        </a:r>
      </a:p>
    </p188:txBody>
  </p188:cm>
</p188:cmLst>
</file>

<file path=ppt/comments/moderncomment4.xml><?xml version="1.0" encoding="utf-8"?>
<p188:cmLst xmlns:pc="http://schemas.microsoft.com/office/powerpoint/2013/main/command" xmlns:ac="http://schemas.microsoft.com/office/drawing/2013/main/comman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p="http://schemas.openxmlformats.org/presentationml/2006/main" xmlns:p188="http://schemas.microsoft.com/office/powerpoint/2018/8/main">
  <p188:cm id="{A18B0E48-FEAC-4619-B9D4-DFE3EDF16746}" authorId="{CBC52BDA-E3FF-A4E3-2F6C-235E8539A638}" status="resolved" created="2025-10-07T15:36:47.7180000">
    <pc:sldMkLst>
      <pc:docMk/>
      <pc:sldMk cId="3584505647" sldId="1043"/>
    </pc:sldMkLst>
    <p188:pos x="0" y="0"/>
    <p188:txBody>
      <a:bodyPr/>
      <a:lstStyle/>
      <a:p>
        <a:r>
          <a:rPr/>
          <a:t>Include YSM Mission Coding Guidance YSM Mission Coding - Guideline</a:t>
        </a:r>
      </a:p>
    </p188:txBody>
  </p188:cm>
</p188:cmLst>
</file>

<file path=ppt/comments/moderncomment5.xml><?xml version="1.0" encoding="utf-8"?>
<p188:cmLst xmlns:pc="http://schemas.microsoft.com/office/powerpoint/2013/main/command" xmlns:ac="http://schemas.microsoft.com/office/drawing/2013/main/comman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p="http://schemas.openxmlformats.org/presentationml/2006/main" xmlns:p188="http://schemas.microsoft.com/office/powerpoint/2018/8/main">
  <p188:cm id="{375E7CA6-80FF-455C-B2EF-872AA92FE328}" authorId="{CBC52BDA-E3FF-A4E3-2F6C-235E8539A638}" status="resolved" created="2025-10-07T15:42:04.0570000">
    <ac:txMkLst>
      <pc:docMk/>
      <pc:sldMk cId="4119812512" sldId="1056"/>
      <ac:spMk id="2"/>
      <ac:txMk cp="0" len="61">
        <ac:context len="62" hash="3552403104"/>
      </ac:txMk>
    </ac:txMkLst>
    <p188:pos x="7196609" y="288017"/>
    <p188:txBody>
      <a:bodyPr/>
      <a:lstStyle/>
      <a:p>
        <a:r>
          <a:rPr/>
          <a:t>Administrative allocation procedure</a:t>
        </a:r>
      </a:p>
    </p188:txBody>
  </p188:cm>
</p188:cmLst>
</file>

<file path=ppt/comments/moderncomment6.xml><?xml version="1.0" encoding="utf-8"?>
<p188:cmLst xmlns:pc="http://schemas.microsoft.com/office/powerpoint/2013/main/command" xmlns:ac="http://schemas.microsoft.com/office/drawing/2013/main/comman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p="http://schemas.openxmlformats.org/presentationml/2006/main" xmlns:p188="http://schemas.microsoft.com/office/powerpoint/2018/8/main">
  <p188:cm id="{52967976-0B76-4FDC-9CBD-D0BA3A99D374}" authorId="{CBC52BDA-E3FF-A4E3-2F6C-235E8539A638}" status="resolved" created="2025-10-07T15:51:19.9700000">
    <ac:deMkLst>
      <pc:docMk/>
      <pc:sldMk cId="1413981027" sldId="1055"/>
      <ac:spMk id="5"/>
    </ac:deMkLst>
    <p188:pos x="0" y="0"/>
    <p188:txBody>
      <a:bodyPr/>
      <a:lstStyle/>
      <a:p>
        <a:r>
          <a:rPr/>
          <a:t>Update link</a:t>
        </a:r>
      </a:p>
    </p188:txBody>
  </p188:cm>
</p188:cmLst>
</file>

<file path=ppt/comments/moderncomment7.xml><?xml version="1.0" encoding="utf-8"?>
<p188:cmLst xmlns:pc="http://schemas.microsoft.com/office/powerpoint/2013/main/command" xmlns:ac="http://schemas.microsoft.com/office/drawing/2013/main/comman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p="http://schemas.openxmlformats.org/presentationml/2006/main" xmlns:p188="http://schemas.microsoft.com/office/powerpoint/2018/8/main">
  <p188:cm id="{57234DFE-B37A-49A2-ADF5-7CF86A58CB61}" authorId="{CBC52BDA-E3FF-A4E3-2F6C-235E8539A638}" status="resolved" created="2025-10-07T15:45:00.3020000">
    <pc:sldMkLst>
      <pc:docMk/>
      <pc:sldMk cId="1958271379" sldId="1067"/>
    </pc:sldMkLst>
    <p188:pos x="0" y="0"/>
    <p188:txBody>
      <a:bodyPr/>
      <a:lstStyle/>
      <a:p>
        <a:r>
          <a:rPr/>
          <a:t>Cash Sales COA - reference</a:t>
        </a:r>
      </a:p>
    </p188:txBody>
  </p188:cm>
  <p188:cm id="{A0F452D5-F82A-4A79-99C6-2B2FBE34F125}" authorId="{E48C814B-BDD0-36C7-22FF-6EE8CCE02D7D}" status="resolved" created="2026-03-24T18:44:46.7000000">
    <ac:txMkLst>
      <pc:docMk/>
      <pc:sldMk cId="1958271379" sldId="1067"/>
      <ac:spMk id="5"/>
      <ac:txMk cp="528" len="183">
        <ac:context len="864" hash="1146244007"/>
      </ac:txMk>
    </ac:txMkLst>
    <p188:pos x="7666094" y="3138940"/>
    <p188:txBody>
      <a:bodyPr/>
      <a:lstStyle/>
      <a:p>
        <a:r>
          <a:rPr/>
          <a:t>Updated for new COA Intake Portal.</a:t>
        </a:r>
      </a:p>
    </p188:txBody>
  </p188:cm>
</p188:cmLst>
</file>

<file path=ppt/notesMasters/_rels/notesMaster1.xml.rels>&#65279;<?xml version="1.0" encoding="utf-8" standalone="yes"?><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1" y="0"/>
            <a:ext cx="4029282" cy="35195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65014" y="0"/>
            <a:ext cx="4029282" cy="351957"/>
          </a:xfrm>
          <a:prstGeom prst="rect">
            <a:avLst/>
          </a:prstGeom>
        </p:spPr>
        <p:txBody>
          <a:bodyPr vert="horz" lIns="91440" tIns="45720" rIns="91440" bIns="45720" rtlCol="0"/>
          <a:lstStyle>
            <a:lvl1pPr algn="r">
              <a:defRPr sz="1200"/>
            </a:lvl1pPr>
          </a:lstStyle>
          <a:p>
            <a:fld id="{7E4A2CC5-30E9-4EC5-AAC6-165E1EC042E7}" type="datetimeFigureOut">
              <a:rPr lang="en-US" smtClean="0"/>
              <a:t>4/2/2026</a:t>
            </a:fld>
            <a:endParaRPr lang="en-US"/>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sp>
      <p:sp>
        <p:nvSpPr>
          <p:cNvPr id="5" name="Notes Placeholder 4"/>
          <p:cNvSpPr>
            <a:spLocks noGrp="1"/>
          </p:cNvSpPr>
          <p:nvPr>
            <p:ph type="body" sz="quarter" idx="3"/>
          </p:nvPr>
        </p:nvSpPr>
        <p:spPr>
          <a:xfrm>
            <a:off x="930482" y="3373516"/>
            <a:ext cx="7435436" cy="276058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58444"/>
            <a:ext cx="4029282" cy="35195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65014" y="6658444"/>
            <a:ext cx="4029282" cy="351957"/>
          </a:xfrm>
          <a:prstGeom prst="rect">
            <a:avLst/>
          </a:prstGeom>
        </p:spPr>
        <p:txBody>
          <a:bodyPr vert="horz" lIns="91440" tIns="45720" rIns="91440" bIns="45720" rtlCol="0" anchor="b"/>
          <a:lstStyle>
            <a:lvl1pPr algn="r">
              <a:defRPr sz="1200"/>
            </a:lvl1pPr>
          </a:lstStyle>
          <a:p>
            <a:fld id="{24037351-5D9C-4668-9AC3-D58753554118}" type="slidenum">
              <a:rPr lang="en-US" smtClean="0"/>
              <a:t>‹#›</a:t>
            </a:fld>
            <a:endParaRPr lang="en-US"/>
          </a:p>
        </p:txBody>
      </p:sp>
    </p:spTree>
    <p:extLst>
      <p:ext uri="{BB962C8B-B14F-4D97-AF65-F5344CB8AC3E}">
        <p14:creationId val="3180303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10241" name="Slide Image Placeholder 1"/>
          <p:cNvSpPr>
            <a:spLocks noGrp="1" noRot="1" noChangeAspect="1" noTextEdit="1"/>
          </p:cNvSpPr>
          <p:nvPr>
            <p:ph type="sldImg"/>
          </p:nvPr>
        </p:nvSpPr>
        <p:spPr/>
      </p:sp>
      <p:sp>
        <p:nvSpPr>
          <p:cNvPr id="1024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ma14="http://schemas.microsoft.com/office/mac/drawingml/2011/main" val="1"/>
            </a:ext>
          </a:extLst>
        </p:spPr>
        <p:txBody>
          <a:bodyPr/>
          <a:lstStyle/>
          <a:p>
            <a:pPr>
              <a:spcBef>
                <a:spcPct val="0"/>
              </a:spcBef>
            </a:pPr>
            <a:endParaRPr lang="en-US">
              <a:ea typeface="ＭＳ Ｐゴシック" charset="0"/>
            </a:endParaRPr>
          </a:p>
        </p:txBody>
      </p:sp>
      <p:sp>
        <p:nvSpPr>
          <p:cNvPr id="10243"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eaLnBrk="0" hangingPunct="0">
              <a:defRPr sz="3200">
                <a:solidFill>
                  <a:schemeClr val="tx1"/>
                </a:solidFill>
                <a:latin typeface="Arial"/>
                <a:ea typeface="ＭＳ Ｐゴシック" charset="0"/>
                <a:cs typeface="ＭＳ Ｐゴシック" charset="0"/>
              </a:defRPr>
            </a:lvl1pPr>
            <a:lvl2pPr marL="742950" indent="-285750" defTabSz="915988" eaLnBrk="0" hangingPunct="0">
              <a:defRPr sz="3200">
                <a:solidFill>
                  <a:schemeClr val="tx1"/>
                </a:solidFill>
                <a:latin typeface="Arial"/>
                <a:ea typeface="ＭＳ Ｐゴシック" charset="0"/>
              </a:defRPr>
            </a:lvl2pPr>
            <a:lvl3pPr marL="1143000" indent="-228600" defTabSz="915988" eaLnBrk="0" hangingPunct="0">
              <a:defRPr sz="3200">
                <a:solidFill>
                  <a:schemeClr val="tx1"/>
                </a:solidFill>
                <a:latin typeface="Arial"/>
                <a:ea typeface="ＭＳ Ｐゴシック" charset="0"/>
              </a:defRPr>
            </a:lvl3pPr>
            <a:lvl4pPr marL="1600200" indent="-228600" defTabSz="915988" eaLnBrk="0" hangingPunct="0">
              <a:defRPr sz="3200">
                <a:solidFill>
                  <a:schemeClr val="tx1"/>
                </a:solidFill>
                <a:latin typeface="Arial"/>
                <a:ea typeface="ＭＳ Ｐゴシック" charset="0"/>
              </a:defRPr>
            </a:lvl4pPr>
            <a:lvl5pPr marL="2057400" indent="-228600" defTabSz="915988" eaLnBrk="0" hangingPunct="0">
              <a:defRPr sz="3200">
                <a:solidFill>
                  <a:schemeClr val="tx1"/>
                </a:solidFill>
                <a:latin typeface="Arial"/>
                <a:ea typeface="ＭＳ Ｐゴシック" charset="0"/>
              </a:defRPr>
            </a:lvl5pPr>
            <a:lvl6pPr marL="2514600" indent="-228600" defTabSz="915988" eaLnBrk="0" fontAlgn="base" hangingPunct="0">
              <a:spcBef>
                <a:spcPct val="0"/>
              </a:spcBef>
              <a:spcAft>
                <a:spcPct val="0"/>
              </a:spcAft>
              <a:defRPr sz="3200">
                <a:solidFill>
                  <a:schemeClr val="tx1"/>
                </a:solidFill>
                <a:latin typeface="Arial"/>
                <a:ea typeface="ＭＳ Ｐゴシック" charset="0"/>
              </a:defRPr>
            </a:lvl6pPr>
            <a:lvl7pPr marL="2971800" indent="-228600" defTabSz="915988" eaLnBrk="0" fontAlgn="base" hangingPunct="0">
              <a:spcBef>
                <a:spcPct val="0"/>
              </a:spcBef>
              <a:spcAft>
                <a:spcPct val="0"/>
              </a:spcAft>
              <a:defRPr sz="3200">
                <a:solidFill>
                  <a:schemeClr val="tx1"/>
                </a:solidFill>
                <a:latin typeface="Arial"/>
                <a:ea typeface="ＭＳ Ｐゴシック" charset="0"/>
              </a:defRPr>
            </a:lvl7pPr>
            <a:lvl8pPr marL="3429000" indent="-228600" defTabSz="915988" eaLnBrk="0" fontAlgn="base" hangingPunct="0">
              <a:spcBef>
                <a:spcPct val="0"/>
              </a:spcBef>
              <a:spcAft>
                <a:spcPct val="0"/>
              </a:spcAft>
              <a:defRPr sz="3200">
                <a:solidFill>
                  <a:schemeClr val="tx1"/>
                </a:solidFill>
                <a:latin typeface="Arial"/>
                <a:ea typeface="ＭＳ Ｐゴシック" charset="0"/>
              </a:defRPr>
            </a:lvl8pPr>
            <a:lvl9pPr marL="3886200" indent="-228600" defTabSz="915988" eaLnBrk="0" fontAlgn="base" hangingPunct="0">
              <a:spcBef>
                <a:spcPct val="0"/>
              </a:spcBef>
              <a:spcAft>
                <a:spcPct val="0"/>
              </a:spcAft>
              <a:defRPr sz="3200">
                <a:solidFill>
                  <a:schemeClr val="tx1"/>
                </a:solidFill>
                <a:latin typeface="Arial"/>
                <a:ea typeface="ＭＳ Ｐゴシック" charset="0"/>
              </a:defRPr>
            </a:lvl9pPr>
          </a:lstStyle>
          <a:p>
            <a:pPr marL="0" marR="0" lvl="0" indent="0" algn="r" defTabSz="915988" rtl="0" eaLnBrk="1" fontAlgn="base" latinLnBrk="0" hangingPunct="1">
              <a:lnSpc>
                <a:spcPct val="100000"/>
              </a:lnSpc>
              <a:spcBef>
                <a:spcPct val="0"/>
              </a:spcBef>
              <a:spcAft>
                <a:spcPct val="0"/>
              </a:spcAft>
              <a:buClrTx/>
              <a:buSzTx/>
              <a:buFontTx/>
              <a:buNone/>
              <a:defRPr/>
            </a:pPr>
            <a:fld id="{096922D8-7887-8548-8472-40F09205260E}" type="slidenum">
              <a:rPr kumimoji="0" lang="en-US" sz="1100" b="0" i="0" u="none" strike="noStrike" kern="1200" cap="none" spc="0" normalizeH="0" baseline="0" noProof="0">
                <a:ln>
                  <a:noFill/>
                </a:ln>
                <a:solidFill>
                  <a:srgbClr val="000000"/>
                </a:solidFill>
                <a:effectLst/>
                <a:uLnTx/>
                <a:uFillTx/>
                <a:latin typeface="Arial"/>
                <a:ea typeface="ＭＳ Ｐゴシック" charset="0"/>
              </a:rPr>
              <a:pPr marL="0" marR="0" lvl="0" indent="0" algn="r" defTabSz="915988" rtl="0" eaLnBrk="1" fontAlgn="base" latinLnBrk="0" hangingPunct="1">
                <a:lnSpc>
                  <a:spcPct val="100000"/>
                </a:lnSpc>
                <a:spcBef>
                  <a:spcPct val="0"/>
                </a:spcBef>
                <a:spcAft>
                  <a:spcPct val="0"/>
                </a:spcAft>
                <a:buClrTx/>
                <a:buSzTx/>
                <a:buFontTx/>
                <a:buNone/>
                <a:defRPr/>
              </a:pPr>
              <a:t>1</a:t>
            </a:fld>
            <a:endParaRPr kumimoji="0" lang="en-US" sz="1100" b="0" i="0" u="none" strike="noStrike" kern="1200" cap="none" spc="0" normalizeH="0" baseline="0" noProof="0">
              <a:ln>
                <a:noFill/>
              </a:ln>
              <a:solidFill>
                <a:srgbClr val="000000"/>
              </a:solidFill>
              <a:effectLst/>
              <a:uLnTx/>
              <a:uFillTx/>
              <a:latin typeface="Arial"/>
              <a:ea typeface="ＭＳ Ｐゴシック" charset="0"/>
            </a:endParaRPr>
          </a:p>
        </p:txBody>
      </p:sp>
    </p:spTree>
    <p:extLst>
      <p:ext uri="{BB962C8B-B14F-4D97-AF65-F5344CB8AC3E}">
        <p14:creationId val="4168214835"/>
      </p:ext>
    </p:extLst>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037351-5D9C-4668-9AC3-D58753554118}" type="slidenum">
              <a:rPr lang="en-US" smtClean="0"/>
              <a:t>11</a:t>
            </a:fld>
            <a:endParaRPr lang="en-US"/>
          </a:p>
        </p:txBody>
      </p:sp>
    </p:spTree>
    <p:extLst>
      <p:ext uri="{BB962C8B-B14F-4D97-AF65-F5344CB8AC3E}">
        <p14:creationId val="980808060"/>
      </p:ext>
    </p:extLst>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037351-5D9C-4668-9AC3-D58753554118}" type="slidenum">
              <a:rPr lang="en-US" smtClean="0"/>
              <a:t>12</a:t>
            </a:fld>
            <a:endParaRPr lang="en-US"/>
          </a:p>
        </p:txBody>
      </p:sp>
    </p:spTree>
    <p:extLst>
      <p:ext uri="{BB962C8B-B14F-4D97-AF65-F5344CB8AC3E}">
        <p14:creationId val="774276762"/>
      </p:ext>
    </p:extLst>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Andy email/slides </a:t>
            </a:r>
          </a:p>
        </p:txBody>
      </p:sp>
      <p:sp>
        <p:nvSpPr>
          <p:cNvPr id="4" name="Slide Number Placeholder 3"/>
          <p:cNvSpPr>
            <a:spLocks noGrp="1"/>
          </p:cNvSpPr>
          <p:nvPr>
            <p:ph type="sldNum" sz="quarter" idx="5"/>
          </p:nvPr>
        </p:nvSpPr>
        <p:spPr/>
        <p:txBody>
          <a:bodyPr/>
          <a:lstStyle/>
          <a:p>
            <a:fld id="{24037351-5D9C-4668-9AC3-D58753554118}" type="slidenum">
              <a:rPr lang="en-US" smtClean="0"/>
              <a:t>13</a:t>
            </a:fld>
            <a:endParaRPr lang="en-US"/>
          </a:p>
        </p:txBody>
      </p:sp>
    </p:spTree>
    <p:extLst>
      <p:ext uri="{BB962C8B-B14F-4D97-AF65-F5344CB8AC3E}">
        <p14:creationId val="3762725308"/>
      </p:ext>
    </p:extLst>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Commonly referred to as “Admin” or “Administration”</a:t>
            </a:r>
          </a:p>
        </p:txBody>
      </p:sp>
      <p:sp>
        <p:nvSpPr>
          <p:cNvPr id="4" name="Slide Number Placeholder 3"/>
          <p:cNvSpPr>
            <a:spLocks noGrp="1"/>
          </p:cNvSpPr>
          <p:nvPr>
            <p:ph type="sldNum" sz="quarter" idx="5"/>
          </p:nvPr>
        </p:nvSpPr>
        <p:spPr/>
        <p:txBody>
          <a:bodyPr/>
          <a:lstStyle/>
          <a:p>
            <a:fld id="{24037351-5D9C-4668-9AC3-D58753554118}" type="slidenum">
              <a:rPr lang="en-US" smtClean="0"/>
              <a:t>14</a:t>
            </a:fld>
            <a:endParaRPr lang="en-US"/>
          </a:p>
        </p:txBody>
      </p:sp>
    </p:spTree>
    <p:extLst>
      <p:ext uri="{BB962C8B-B14F-4D97-AF65-F5344CB8AC3E}">
        <p14:creationId val="2143817891"/>
      </p:ext>
    </p:extLst>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037351-5D9C-4668-9AC3-D58753554118}" type="slidenum">
              <a:rPr lang="en-US" smtClean="0"/>
              <a:t>15</a:t>
            </a:fld>
            <a:endParaRPr lang="en-US"/>
          </a:p>
        </p:txBody>
      </p:sp>
    </p:spTree>
    <p:extLst>
      <p:ext uri="{BB962C8B-B14F-4D97-AF65-F5344CB8AC3E}">
        <p14:creationId val="3721325451"/>
      </p:ext>
    </p:extLst>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037351-5D9C-4668-9AC3-D58753554118}" type="slidenum">
              <a:rPr lang="en-US" smtClean="0"/>
              <a:t>16</a:t>
            </a:fld>
            <a:endParaRPr lang="en-US"/>
          </a:p>
        </p:txBody>
      </p:sp>
    </p:spTree>
    <p:extLst>
      <p:ext uri="{BB962C8B-B14F-4D97-AF65-F5344CB8AC3E}">
        <p14:creationId val="1612059513"/>
      </p:ext>
    </p:extLst>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037351-5D9C-4668-9AC3-D58753554118}" type="slidenum">
              <a:rPr lang="en-US" smtClean="0"/>
              <a:t>17</a:t>
            </a:fld>
            <a:endParaRPr lang="en-US"/>
          </a:p>
        </p:txBody>
      </p:sp>
    </p:spTree>
    <p:extLst>
      <p:ext uri="{BB962C8B-B14F-4D97-AF65-F5344CB8AC3E}">
        <p14:creationId val="1751007546"/>
      </p:ext>
    </p:extLst>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037351-5D9C-4668-9AC3-D58753554118}" type="slidenum">
              <a:rPr lang="en-US" smtClean="0"/>
              <a:t>18</a:t>
            </a:fld>
            <a:endParaRPr lang="en-US"/>
          </a:p>
        </p:txBody>
      </p:sp>
    </p:spTree>
    <p:extLst>
      <p:ext uri="{BB962C8B-B14F-4D97-AF65-F5344CB8AC3E}">
        <p14:creationId val="2182520094"/>
      </p:ext>
    </p:extLst>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the two units with approved exceptions for business office program usage, please review charging to all relevant BO programs.</a:t>
            </a:r>
          </a:p>
        </p:txBody>
      </p:sp>
      <p:sp>
        <p:nvSpPr>
          <p:cNvPr id="4" name="Slide Number Placeholder 3"/>
          <p:cNvSpPr>
            <a:spLocks noGrp="1"/>
          </p:cNvSpPr>
          <p:nvPr>
            <p:ph type="sldNum" sz="quarter" idx="5"/>
          </p:nvPr>
        </p:nvSpPr>
        <p:spPr/>
        <p:txBody>
          <a:bodyPr/>
          <a:lstStyle/>
          <a:p>
            <a:fld id="{24037351-5D9C-4668-9AC3-D58753554118}" type="slidenum">
              <a:rPr lang="en-US" smtClean="0"/>
              <a:t>19</a:t>
            </a:fld>
            <a:endParaRPr lang="en-US"/>
          </a:p>
        </p:txBody>
      </p:sp>
    </p:spTree>
    <p:extLst>
      <p:ext uri="{BB962C8B-B14F-4D97-AF65-F5344CB8AC3E}">
        <p14:creationId val="1916429584"/>
      </p:ext>
    </p:extLst>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037351-5D9C-4668-9AC3-D58753554118}" type="slidenum">
              <a:rPr lang="en-US" smtClean="0"/>
              <a:t>20</a:t>
            </a:fld>
            <a:endParaRPr lang="en-US"/>
          </a:p>
        </p:txBody>
      </p:sp>
    </p:spTree>
    <p:extLst>
      <p:ext uri="{BB962C8B-B14F-4D97-AF65-F5344CB8AC3E}">
        <p14:creationId val="4120014797"/>
      </p:ext>
    </p:extLst>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037351-5D9C-4668-9AC3-D58753554118}" type="slidenum">
              <a:rPr lang="en-US" smtClean="0"/>
              <a:t>2</a:t>
            </a:fld>
            <a:endParaRPr lang="en-US"/>
          </a:p>
        </p:txBody>
      </p:sp>
    </p:spTree>
    <p:extLst>
      <p:ext uri="{BB962C8B-B14F-4D97-AF65-F5344CB8AC3E}">
        <p14:creationId val="2907981833"/>
      </p:ext>
    </p:extLst>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DNU – this is an indication that the segment is earmarked for closure or inactivation in Workday</a:t>
            </a:r>
          </a:p>
          <a:p>
            <a:endParaRPr lang="en-US"/>
          </a:p>
        </p:txBody>
      </p:sp>
      <p:sp>
        <p:nvSpPr>
          <p:cNvPr id="4" name="Slide Number Placeholder 3"/>
          <p:cNvSpPr>
            <a:spLocks noGrp="1"/>
          </p:cNvSpPr>
          <p:nvPr>
            <p:ph type="sldNum" sz="quarter" idx="5"/>
          </p:nvPr>
        </p:nvSpPr>
        <p:spPr/>
        <p:txBody>
          <a:bodyPr/>
          <a:lstStyle/>
          <a:p>
            <a:fld id="{24037351-5D9C-4668-9AC3-D58753554118}" type="slidenum">
              <a:rPr lang="en-US" smtClean="0"/>
              <a:t>21</a:t>
            </a:fld>
            <a:endParaRPr lang="en-US"/>
          </a:p>
        </p:txBody>
      </p:sp>
    </p:spTree>
    <p:extLst>
      <p:ext uri="{BB962C8B-B14F-4D97-AF65-F5344CB8AC3E}">
        <p14:creationId val="1949966334"/>
      </p:ext>
    </p:extLst>
  </p:cSld>
  <p:clrMapOvr>
    <a:masterClrMapping/>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037351-5D9C-4668-9AC3-D58753554118}" type="slidenum">
              <a:rPr lang="en-US" smtClean="0"/>
              <a:t>22</a:t>
            </a:fld>
            <a:endParaRPr lang="en-US"/>
          </a:p>
        </p:txBody>
      </p:sp>
    </p:spTree>
    <p:extLst>
      <p:ext uri="{BB962C8B-B14F-4D97-AF65-F5344CB8AC3E}">
        <p14:creationId val="2421006236"/>
      </p:ext>
    </p:extLst>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037351-5D9C-4668-9AC3-D58753554118}" type="slidenum">
              <a:rPr lang="en-US" smtClean="0"/>
              <a:t>3</a:t>
            </a:fld>
            <a:endParaRPr lang="en-US"/>
          </a:p>
        </p:txBody>
      </p:sp>
    </p:spTree>
    <p:extLst>
      <p:ext uri="{BB962C8B-B14F-4D97-AF65-F5344CB8AC3E}">
        <p14:creationId val="4171016861"/>
      </p:ext>
    </p:extLst>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000" kern="1200" baseline="0">
              <a:solidFill>
                <a:schemeClr val="tx1"/>
              </a:solidFill>
              <a:latin typeface="Times New Roman" panose="02020603050405020304" pitchFamily="18" charset="0"/>
              <a:ea typeface="+mn-ea"/>
              <a:cs typeface="Times New Roman" panose="02020603050405020304" pitchFamily="18" charset="0"/>
            </a:endParaRPr>
          </a:p>
          <a:p>
            <a:pPr lvl="1"/>
            <a:r>
              <a:rPr lang="en-US" sz="1000" kern="1200">
                <a:solidFill>
                  <a:schemeClr val="tx1"/>
                </a:solidFill>
                <a:latin typeface="Times New Roman" panose="02020603050405020304" pitchFamily="18" charset="0"/>
                <a:ea typeface="+mn-ea"/>
                <a:cs typeface="Times New Roman" panose="02020603050405020304" pitchFamily="18" charset="0"/>
              </a:rPr>
              <a:t>As noted earlier, it is </a:t>
            </a:r>
            <a:r>
              <a:rPr lang="en-US" sz="1000" b="1" u="sng" kern="1200">
                <a:solidFill>
                  <a:schemeClr val="tx1"/>
                </a:solidFill>
                <a:latin typeface="Times New Roman" panose="02020603050405020304" pitchFamily="18" charset="0"/>
                <a:ea typeface="+mn-ea"/>
                <a:cs typeface="Times New Roman" panose="02020603050405020304" pitchFamily="18" charset="0"/>
              </a:rPr>
              <a:t>extremely important</a:t>
            </a:r>
            <a:r>
              <a:rPr lang="en-US" sz="1000" kern="1200">
                <a:solidFill>
                  <a:schemeClr val="tx1"/>
                </a:solidFill>
                <a:latin typeface="Times New Roman" panose="02020603050405020304" pitchFamily="18" charset="0"/>
                <a:ea typeface="+mn-ea"/>
                <a:cs typeface="Times New Roman" panose="02020603050405020304" pitchFamily="18" charset="0"/>
              </a:rPr>
              <a:t> to have program be accurate at the Summary level of the hierarchy! </a:t>
            </a:r>
            <a:r>
              <a:rPr lang="en-US" sz="1200">
                <a:effectLst/>
                <a:latin typeface="YaleNew" panose="02000602050000020003" pitchFamily="50" charset="0"/>
                <a:ea typeface="Calibri" panose="020f0502020204030204" pitchFamily="34" charset="0"/>
                <a:cs typeface="Times New Roman" panose="02020603050405020304" pitchFamily="18" charset="0"/>
              </a:rPr>
              <a:t>The two top levels of the program hierarchy are “Mission” and “Program Summary”. </a:t>
            </a:r>
            <a:endParaRPr lang="en-US" baseline="0"/>
          </a:p>
          <a:p>
            <a:endParaRPr lang="en-US"/>
          </a:p>
        </p:txBody>
      </p:sp>
      <p:sp>
        <p:nvSpPr>
          <p:cNvPr id="4" name="Slide Number Placeholder 3"/>
          <p:cNvSpPr>
            <a:spLocks noGrp="1"/>
          </p:cNvSpPr>
          <p:nvPr>
            <p:ph type="sldNum" sz="quarter" idx="5"/>
          </p:nvPr>
        </p:nvSpPr>
        <p:spPr/>
        <p:txBody>
          <a:bodyPr/>
          <a:lstStyle/>
          <a:p>
            <a:fld id="{24037351-5D9C-4668-9AC3-D58753554118}" type="slidenum">
              <a:rPr lang="en-US" smtClean="0"/>
              <a:t>4</a:t>
            </a:fld>
            <a:endParaRPr lang="en-US"/>
          </a:p>
        </p:txBody>
      </p:sp>
    </p:spTree>
    <p:extLst>
      <p:ext uri="{BB962C8B-B14F-4D97-AF65-F5344CB8AC3E}">
        <p14:creationId val="906016505"/>
      </p:ext>
    </p:extLst>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3" name="Notes Placeholder 2"/>
          <p:cNvSpPr>
            <a:spLocks noGrp="1"/>
          </p:cNvSpPr>
          <p:nvPr>
            <p:ph type="body" idx="1"/>
          </p:nvPr>
        </p:nvSpPr>
        <p:spPr/>
        <p:txBody>
          <a:bodyPr/>
          <a:lstStyle/>
          <a:p>
            <a:pPr marL="114300" lvl="1" indent="0">
              <a:buNone/>
            </a:pPr>
            <a:r>
              <a:rPr lang="en-US"/>
              <a:t>Programs also have a hierarchy – just one, though. The levels are shown here.</a:t>
            </a:r>
            <a:endParaRPr lang="en-US" baseline="0"/>
          </a:p>
          <a:p>
            <a:pPr lvl="1"/>
            <a:endParaRPr lang="en-US"/>
          </a:p>
          <a:p>
            <a:pPr lvl="1"/>
            <a:r>
              <a:rPr lang="en-US"/>
              <a:t>It</a:t>
            </a:r>
            <a:r>
              <a:rPr lang="en-US" baseline="0"/>
              <a:t> is also used for Yale Officer, Dean and Director needs – reporting or “</a:t>
            </a:r>
            <a:r>
              <a:rPr lang="en-US" b="1" baseline="0"/>
              <a:t>lines of business” or different missions </a:t>
            </a:r>
            <a:r>
              <a:rPr lang="en-US" baseline="0"/>
              <a:t>within schools and units, and also to report consistently on </a:t>
            </a:r>
            <a:r>
              <a:rPr lang="en-US" b="1" baseline="0"/>
              <a:t>activities that occur across many schools </a:t>
            </a:r>
            <a:r>
              <a:rPr lang="en-US" baseline="0"/>
              <a:t>or units or across multiple cost centers within a school or unit.</a:t>
            </a:r>
          </a:p>
          <a:p>
            <a:pPr lvl="1"/>
            <a:endParaRPr lang="en-US" baseline="0"/>
          </a:p>
        </p:txBody>
      </p:sp>
      <p:sp>
        <p:nvSpPr>
          <p:cNvPr id="10" name="Slide Image Placeholder 9"/>
          <p:cNvSpPr>
            <a:spLocks noGrp="1" noRot="1" noChangeAspect="1"/>
          </p:cNvSpPr>
          <p:nvPr>
            <p:ph type="sldImg"/>
          </p:nvPr>
        </p:nvSpPr>
        <p:spPr>
          <a:xfrm>
            <a:off x="1430338" y="727075"/>
            <a:ext cx="4181475" cy="3136900"/>
          </a:xfrm>
        </p:spPr>
      </p:sp>
      <p:sp>
        <p:nvSpPr>
          <p:cNvPr id="6" name="Slide Number Placeholder 5"/>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05741D-A57D-4C74-A699-F619202AAB38}" type="slidenum">
              <a:rPr kumimoji="0" lang="en-US" sz="800" b="0" i="0" u="none" strike="noStrike" kern="1200" cap="none" spc="0" normalizeH="0" baseline="0" noProof="0" smtClean="0">
                <a:ln>
                  <a:noFill/>
                </a:ln>
                <a:solidFill>
                  <a:prstClr val="black"/>
                </a:solidFill>
                <a:effectLst/>
                <a:uLnTx/>
                <a:uFillTx/>
                <a:latin typeface="Arial"/>
                <a:ea typeface="+mn-ea"/>
                <a:cs typeface="Arial"/>
              </a:rPr>
              <a:pPr marL="0" marR="0" lvl="0" indent="0" algn="r" defTabSz="914400" rtl="0" eaLnBrk="1" fontAlgn="base" latinLnBrk="0" hangingPunct="1">
                <a:lnSpc>
                  <a:spcPct val="100000"/>
                </a:lnSpc>
                <a:spcBef>
                  <a:spcPct val="0"/>
                </a:spcBef>
                <a:spcAft>
                  <a:spcPct val="0"/>
                </a:spcAft>
                <a:buClrTx/>
                <a:buSzTx/>
                <a:buFontTx/>
                <a:buNone/>
                <a:defRPr/>
              </a:pPr>
              <a:t>5</a:t>
            </a:fld>
            <a:endParaRPr kumimoji="0" lang="en-US" sz="800" b="0" i="0" u="none" strike="noStrike" kern="1200" cap="none" spc="0" normalizeH="0" baseline="0" noProof="0">
              <a:ln>
                <a:noFill/>
              </a:ln>
              <a:solidFill>
                <a:prstClr val="black"/>
              </a:solidFill>
              <a:effectLst/>
              <a:uLnTx/>
              <a:uFillTx/>
              <a:latin typeface="Arial"/>
              <a:ea typeface="+mn-ea"/>
              <a:cs typeface="Arial"/>
            </a:endParaRPr>
          </a:p>
        </p:txBody>
      </p:sp>
      <p:sp>
        <p:nvSpPr>
          <p:cNvPr id="4" name="Header Placeholder 3">
            <a:extLst>
              <a:ext uri="{FF2B5EF4-FFF2-40B4-BE49-F238E27FC236}">
                <a16:creationId xmlns:a16="http://schemas.microsoft.com/office/drawing/2014/main" id="{B0A16266-3ABB-4700-AFD0-8CCEE4560CFC}"/>
              </a:ext>
            </a:extLst>
          </p:cNvPr>
          <p:cNvSpPr>
            <a:spLocks noGrp="1"/>
          </p:cNvSpPr>
          <p:nvPr>
            <p:ph type="hdr" sz="quarter" idx="12"/>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sz="800" b="0" i="0" u="none" strike="noStrike" kern="1200" cap="none" spc="0" normalizeH="0" baseline="0" noProof="0">
                <a:ln>
                  <a:noFill/>
                </a:ln>
                <a:solidFill>
                  <a:prstClr val="black"/>
                </a:solidFill>
                <a:effectLst/>
                <a:uLnTx/>
                <a:uFillTx/>
                <a:latin typeface="Arial"/>
                <a:ea typeface="+mn-ea"/>
                <a:cs typeface="Arial"/>
              </a:rPr>
              <a:t>Introduction to Chart of Accounts</a:t>
            </a:r>
          </a:p>
        </p:txBody>
      </p:sp>
      <p:sp>
        <p:nvSpPr>
          <p:cNvPr id="5" name="Footer Placeholder 4">
            <a:extLst>
              <a:ext uri="{FF2B5EF4-FFF2-40B4-BE49-F238E27FC236}">
                <a16:creationId xmlns:a16="http://schemas.microsoft.com/office/drawing/2014/main" id="{F831AFA9-D0FC-4E23-8AC4-6810CF4092F1}"/>
              </a:ext>
            </a:extLst>
          </p:cNvPr>
          <p:cNvSpPr>
            <a:spLocks noGrp="1"/>
          </p:cNvSpPr>
          <p:nvPr>
            <p:ph type="ftr" sz="quarter" idx="13"/>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800" b="0" i="0" u="none" strike="noStrike" kern="1200" cap="none" spc="0" normalizeH="0" baseline="0" noProof="0">
              <a:ln>
                <a:noFill/>
              </a:ln>
              <a:solidFill>
                <a:prstClr val="black"/>
              </a:solidFill>
              <a:effectLst/>
              <a:uLnTx/>
              <a:uFillTx/>
              <a:latin typeface="Arial"/>
              <a:ea typeface="+mn-ea"/>
              <a:cs typeface="Arial"/>
            </a:endParaRPr>
          </a:p>
        </p:txBody>
      </p:sp>
    </p:spTree>
    <p:extLst>
      <p:ext uri="{BB962C8B-B14F-4D97-AF65-F5344CB8AC3E}">
        <p14:creationId val="3231979589"/>
      </p:ext>
    </p:extLst>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037351-5D9C-4668-9AC3-D58753554118}" type="slidenum">
              <a:rPr lang="en-US" smtClean="0"/>
              <a:t>6</a:t>
            </a:fld>
            <a:endParaRPr lang="en-US"/>
          </a:p>
        </p:txBody>
      </p:sp>
    </p:spTree>
    <p:extLst>
      <p:ext uri="{BB962C8B-B14F-4D97-AF65-F5344CB8AC3E}">
        <p14:creationId val="2855777787"/>
      </p:ext>
    </p:extLst>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Each program falls within a program hierarchy and mission.  Here you will see a snippet of program mission IDs / or summaries with each of the 5 University missions.  A definition is provided for each mission as well as for each program summary.</a:t>
            </a:r>
          </a:p>
          <a:p>
            <a:endParaRPr lang="en-US"/>
          </a:p>
          <a:p>
            <a:pPr marL="0" marR="0" lvl="0" indent="0" algn="l" defTabSz="914400" rtl="0" eaLnBrk="1" fontAlgn="auto" latinLnBrk="0" hangingPunct="1">
              <a:lnSpc>
                <a:spcPct val="100000"/>
              </a:lnSpc>
              <a:spcBef>
                <a:spcPct val="0"/>
              </a:spcBef>
              <a:spcAft>
                <a:spcPct val="0"/>
              </a:spcAft>
              <a:buClrTx/>
              <a:buSzTx/>
              <a:buFontTx/>
              <a:buNone/>
              <a:defRPr/>
            </a:pPr>
            <a:r>
              <a:rPr lang="en-US" sz="1200">
                <a:latin typeface="YaleNew" panose="02000602050000020003" pitchFamily="50" charset="0"/>
                <a:ea typeface="Calibri" panose="020f0502020204030204" pitchFamily="34" charset="0"/>
                <a:cs typeface="Times New Roman" panose="02020603050405020304" pitchFamily="18" charset="0"/>
              </a:rPr>
              <a:t>The program summary level of the program hierarchy is the higher level view, while the grouping level is the more detailed view if there are additional programmatic areas that branch off in a more granular way.</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a:latin typeface="YaleNew" panose="02000602050000020003" pitchFamily="50"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Tx/>
              <a:buNone/>
              <a:defRPr/>
            </a:pPr>
            <a:r>
              <a:rPr lang="en-US" sz="1200">
                <a:latin typeface="YaleNew" panose="02000602050000020003" pitchFamily="50" charset="0"/>
                <a:ea typeface="Calibri" panose="020f0502020204030204" pitchFamily="34" charset="0"/>
                <a:cs typeface="Times New Roman" panose="02020603050405020304" pitchFamily="18" charset="0"/>
              </a:rPr>
              <a:t>You can find more detailed information at the first two links to the University COA resources. The third link is limited list that shows only the programs to be used at YSM.  </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24037351-5D9C-4668-9AC3-D58753554118}" type="slidenum">
              <a:rPr lang="en-US" smtClean="0"/>
              <a:t>7</a:t>
            </a:fld>
            <a:endParaRPr lang="en-US"/>
          </a:p>
        </p:txBody>
      </p:sp>
    </p:spTree>
    <p:extLst>
      <p:ext uri="{BB962C8B-B14F-4D97-AF65-F5344CB8AC3E}">
        <p14:creationId val="3976723952"/>
      </p:ext>
    </p:extLst>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following slides will provide an overview of program, but the University’s COA guidance includes many more details about this segment.  For example, the relationship to external and internal leadership reporting requirements.</a:t>
            </a:r>
          </a:p>
        </p:txBody>
      </p:sp>
      <p:sp>
        <p:nvSpPr>
          <p:cNvPr id="4" name="Slide Number Placeholder 3"/>
          <p:cNvSpPr>
            <a:spLocks noGrp="1"/>
          </p:cNvSpPr>
          <p:nvPr>
            <p:ph type="sldNum" sz="quarter" idx="5"/>
          </p:nvPr>
        </p:nvSpPr>
        <p:spPr/>
        <p:txBody>
          <a:bodyPr/>
          <a:lstStyle/>
          <a:p>
            <a:fld id="{24037351-5D9C-4668-9AC3-D58753554118}" type="slidenum">
              <a:rPr lang="en-US" smtClean="0"/>
              <a:t>9</a:t>
            </a:fld>
            <a:endParaRPr lang="en-US"/>
          </a:p>
        </p:txBody>
      </p:sp>
    </p:spTree>
    <p:extLst>
      <p:ext uri="{BB962C8B-B14F-4D97-AF65-F5344CB8AC3E}">
        <p14:creationId val="3429304577"/>
      </p:ext>
    </p:extLst>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Will walk through the missions used at YSM.  This information is also detailed in the YSM Mission coding guidance document.</a:t>
            </a:r>
          </a:p>
        </p:txBody>
      </p:sp>
      <p:sp>
        <p:nvSpPr>
          <p:cNvPr id="4" name="Slide Number Placeholder 3"/>
          <p:cNvSpPr>
            <a:spLocks noGrp="1"/>
          </p:cNvSpPr>
          <p:nvPr>
            <p:ph type="sldNum" sz="quarter" idx="5"/>
          </p:nvPr>
        </p:nvSpPr>
        <p:spPr/>
        <p:txBody>
          <a:bodyPr/>
          <a:lstStyle/>
          <a:p>
            <a:fld id="{24037351-5D9C-4668-9AC3-D58753554118}" type="slidenum">
              <a:rPr lang="en-US" smtClean="0"/>
              <a:t>10</a:t>
            </a:fld>
            <a:endParaRPr lang="en-US"/>
          </a:p>
        </p:txBody>
      </p:sp>
    </p:spTree>
    <p:extLst>
      <p:ext uri="{BB962C8B-B14F-4D97-AF65-F5344CB8AC3E}">
        <p14:creationId val="3869811401"/>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gif" /><Relationship Id="rId2"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image" Target="../media/image4.jpeg" /><Relationship Id="rId2" Type="http://schemas.openxmlformats.org/officeDocument/2006/relationships/slideMaster" Target="../slideMasters/slideMaster3.xml" /></Relationships>
</file>

<file path=ppt/slideLayouts/_rels/slideLayout11.xml.rels>&#65279;<?xml version="1.0" encoding="utf-8" standalone="yes"?><Relationships xmlns="http://schemas.openxmlformats.org/package/2006/relationships"><Relationship Id="rId1" Type="http://schemas.openxmlformats.org/officeDocument/2006/relationships/image" Target="../media/image5.jpeg" /><Relationship Id="rId2" Type="http://schemas.openxmlformats.org/officeDocument/2006/relationships/slideMaster" Target="../slideMasters/slideMaster3.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15.xml.rels>&#65279;<?xml version="1.0" encoding="utf-8" standalone="yes"?><Relationships xmlns="http://schemas.openxmlformats.org/package/2006/relationships"><Relationship Id="rId1" Type="http://schemas.openxmlformats.org/officeDocument/2006/relationships/image" Target="../media/image6.jpeg" /><Relationship Id="rId2" Type="http://schemas.openxmlformats.org/officeDocument/2006/relationships/slideMaster" Target="../slideMasters/slideMaster3.xml" /></Relationships>
</file>

<file path=ppt/slideLayouts/_rels/slideLayout16.xml.rels>&#65279;<?xml version="1.0" encoding="utf-8" standalone="yes"?><Relationships xmlns="http://schemas.openxmlformats.org/package/2006/relationships"><Relationship Id="rId1" Type="http://schemas.openxmlformats.org/officeDocument/2006/relationships/image" Target="../media/image7.jpeg" /><Relationship Id="rId2" Type="http://schemas.openxmlformats.org/officeDocument/2006/relationships/slideMaster" Target="../slideMasters/slideMaster3.xml" /></Relationships>
</file>

<file path=ppt/slideLayouts/_rels/slideLayout17.xml.rels>&#65279;<?xml version="1.0" encoding="utf-8" standalone="yes"?><Relationships xmlns="http://schemas.openxmlformats.org/package/2006/relationships"><Relationship Id="rId1" Type="http://schemas.openxmlformats.org/officeDocument/2006/relationships/image" Target="../media/image8.jpeg" /><Relationship Id="rId2" Type="http://schemas.openxmlformats.org/officeDocument/2006/relationships/slideMaster" Target="../slideMasters/slideMaster3.xml" /></Relationships>
</file>

<file path=ppt/slideLayouts/_rels/slideLayout18.xml.rels>&#65279;<?xml version="1.0" encoding="utf-8" standalone="yes"?><Relationships xmlns="http://schemas.openxmlformats.org/package/2006/relationships"><Relationship Id="rId1" Type="http://schemas.openxmlformats.org/officeDocument/2006/relationships/image" Target="../media/image9.jpeg" /><Relationship Id="rId2" Type="http://schemas.openxmlformats.org/officeDocument/2006/relationships/slideMaster" Target="../slideMasters/slideMaster3.xml" /></Relationships>
</file>

<file path=ppt/slideLayouts/_rels/slideLayout19.xml.rels>&#65279;<?xml version="1.0" encoding="utf-8" standalone="yes"?><Relationships xmlns="http://schemas.openxmlformats.org/package/2006/relationships"><Relationship Id="rId1" Type="http://schemas.openxmlformats.org/officeDocument/2006/relationships/image" Target="../media/image10.jpeg" /><Relationship Id="rId2" Type="http://schemas.openxmlformats.org/officeDocument/2006/relationships/slideMaster" Target="../slideMasters/slideMaster3.xml" /></Relationships>
</file>

<file path=ppt/slideLayouts/_rels/slideLayout2.xml.rels>&#65279;<?xml version="1.0" encoding="utf-8" standalone="yes"?><Relationships xmlns="http://schemas.openxmlformats.org/package/2006/relationships"><Relationship Id="rId1" Type="http://schemas.openxmlformats.org/officeDocument/2006/relationships/image" Target="../media/image1.gif" /><Relationship Id="rId2"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image" Target="../media/image11.jpeg" /><Relationship Id="rId2" Type="http://schemas.openxmlformats.org/officeDocument/2006/relationships/slideMaster" Target="../slideMasters/slideMaster3.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22.xml.rels>&#65279;<?xml version="1.0" encoding="utf-8" standalone="yes"?><Relationships xmlns="http://schemas.openxmlformats.org/package/2006/relationships"><Relationship Id="rId1" Type="http://schemas.openxmlformats.org/officeDocument/2006/relationships/image" Target="../media/image12.jpeg" /><Relationship Id="rId2" Type="http://schemas.microsoft.com/office/2007/relationships/hdphoto" Target="../media/image13.wdp" /><Relationship Id="rId3" Type="http://schemas.openxmlformats.org/officeDocument/2006/relationships/slideMaster" Target="../slideMasters/slideMaster3.xml" /></Relationships>
</file>

<file path=ppt/slideLayouts/_rels/slideLayout3.xml.rels>&#65279;<?xml version="1.0" encoding="utf-8" standalone="yes"?><Relationships xmlns="http://schemas.openxmlformats.org/package/2006/relationships"><Relationship Id="rId1" Type="http://schemas.openxmlformats.org/officeDocument/2006/relationships/image" Target="../media/image1.gif" /><Relationship Id="rId2"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image" Target="../media/image1.gif" /><Relationship Id="rId2"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image" Target="../media/image1.gif" /><Relationship Id="rId2"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image" Target="../media/image2.png" /><Relationship Id="rId2" Type="http://schemas.openxmlformats.org/officeDocument/2006/relationships/slideMaster" Target="../slideMasters/slideMaster2.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17C13581-7161-9C4C-8792-15A57C97C971}"/>
              </a:ext>
            </a:extLst>
          </p:cNvPr>
          <p:cNvSpPr>
            <a:spLocks noGrp="1"/>
          </p:cNvSpPr>
          <p:nvPr>
            <p:ph type="title" hasCustomPrompt="1"/>
          </p:nvPr>
        </p:nvSpPr>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C6D4F83E-2710-B144-BB95-B8C353E9D2F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7E41110-5633-2E4A-9FAF-4987E8FDC4C3}"/>
              </a:ext>
            </a:extLst>
          </p:cNvPr>
          <p:cNvSpPr>
            <a:spLocks noGrp="1"/>
          </p:cNvSpPr>
          <p:nvPr>
            <p:ph type="sldNum" sz="quarter" idx="12"/>
          </p:nvPr>
        </p:nvSpPr>
        <p:spPr/>
        <p:txBody>
          <a:bodyPr/>
          <a:lstStyle/>
          <a:p>
            <a:fld id="{F55E13C6-A4BF-A842-9635-B1271B30A9E0}" type="slidenum">
              <a:rPr lang="en-US" smtClean="0"/>
              <a:t>‹#›</a:t>
            </a:fld>
            <a:endParaRPr lang="en-US"/>
          </a:p>
        </p:txBody>
      </p:sp>
      <p:cxnSp>
        <p:nvCxnSpPr>
          <p:cNvPr id="7" name="Straight Connector 6">
            <a:extLst>
              <a:ext uri="{FF2B5EF4-FFF2-40B4-BE49-F238E27FC236}">
                <a16:creationId xmlns:a16="http://schemas.microsoft.com/office/drawing/2014/main" id="{E461BC41-6209-C445-BAF6-8520D44E6342}"/>
              </a:ext>
            </a:extLst>
          </p:cNvPr>
          <p:cNvCxnSpPr/>
          <p:nvPr userDrawn="1"/>
        </p:nvCxnSpPr>
        <p:spPr>
          <a:xfrm>
            <a:off x="0" y="1298422"/>
            <a:ext cx="9144000"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05221F8-F0C6-B542-9924-44A8216478A7}"/>
              </a:ext>
            </a:extLst>
          </p:cNvPr>
          <p:cNvCxnSpPr/>
          <p:nvPr userDrawn="1"/>
        </p:nvCxnSpPr>
        <p:spPr>
          <a:xfrm>
            <a:off x="0" y="6280730"/>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C8EC16E-0812-9643-A96A-048B5A48DA8D}"/>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6893166" y="6400580"/>
            <a:ext cx="1865120" cy="182880"/>
          </a:xfrm>
          <a:prstGeom prst="rect">
            <a:avLst/>
          </a:prstGeom>
        </p:spPr>
      </p:pic>
    </p:spTree>
    <p:extLst>
      <p:ext uri="{BB962C8B-B14F-4D97-AF65-F5344CB8AC3E}">
        <p14:creationId val="2497143458"/>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Section Header">
    <p:spTree>
      <p:nvGrpSpPr>
        <p:cNvPr id="1" name=""/>
        <p:cNvGrpSpPr/>
        <p:nvPr/>
      </p:nvGrpSpPr>
      <p:grpSpPr>
        <a:xfrm>
          <a:off x="0" y="0"/>
          <a:ext cx="0" cy="0"/>
        </a:xfrm>
      </p:grpSpPr>
      <p:pic>
        <p:nvPicPr>
          <p:cNvPr id="12" name="Picture 11"/>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0" y="-157743"/>
            <a:ext cx="9144000" cy="6858000"/>
          </a:xfrm>
          <a:prstGeom prst="rect">
            <a:avLst/>
          </a:prstGeom>
        </p:spPr>
      </p:pic>
      <p:sp>
        <p:nvSpPr>
          <p:cNvPr id="13" name="Rectangle 12"/>
          <p:cNvSpPr/>
          <p:nvPr userDrawn="1"/>
        </p:nvSpPr>
        <p:spPr>
          <a:xfrm>
            <a:off x="380251" y="2478504"/>
            <a:ext cx="3048000" cy="39696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5">
              <a:solidFill>
                <a:srgbClr val="002060"/>
              </a:solidFill>
            </a:endParaRPr>
          </a:p>
        </p:txBody>
      </p:sp>
      <p:sp>
        <p:nvSpPr>
          <p:cNvPr id="14" name="Title 1"/>
          <p:cNvSpPr>
            <a:spLocks noGrp="1"/>
          </p:cNvSpPr>
          <p:nvPr>
            <p:ph type="ctrTitle"/>
          </p:nvPr>
        </p:nvSpPr>
        <p:spPr>
          <a:xfrm>
            <a:off x="674225" y="3066553"/>
            <a:ext cx="2557794" cy="1352411"/>
          </a:xfrm>
        </p:spPr>
        <p:txBody>
          <a:bodyPr>
            <a:noAutofit/>
          </a:bodyPr>
          <a:lstStyle>
            <a:lvl1pPr>
              <a:lnSpc>
                <a:spcPts val="3750"/>
              </a:lnSpc>
              <a:defRPr/>
            </a:lvl1pPr>
          </a:lstStyle>
          <a:p>
            <a:pPr>
              <a:lnSpc>
                <a:spcPts val="5000"/>
              </a:lnSpc>
            </a:pPr>
            <a:r>
              <a:rPr lang="en-US" sz="3600">
                <a:solidFill>
                  <a:schemeClr val="bg1"/>
                </a:solidFill>
                <a:latin typeface="Times New Roman" panose="02020603050405020304" pitchFamily="18" charset="0"/>
                <a:ea typeface="YaleDesign-Roman" charset="0"/>
                <a:cs typeface="Times New Roman" panose="02020603050405020304" pitchFamily="18" charset="0"/>
              </a:rPr>
              <a:t>Title of</a:t>
            </a:r>
            <a:br>
              <a:rPr lang="en-US" sz="3600">
                <a:solidFill>
                  <a:schemeClr val="bg1"/>
                </a:solidFill>
                <a:latin typeface="Times New Roman" panose="02020603050405020304" pitchFamily="18" charset="0"/>
                <a:ea typeface="YaleDesign-Roman" charset="0"/>
                <a:cs typeface="Times New Roman" panose="02020603050405020304" pitchFamily="18" charset="0"/>
              </a:rPr>
            </a:br>
            <a:r>
              <a:rPr lang="en-US" sz="3600">
                <a:solidFill>
                  <a:schemeClr val="bg1"/>
                </a:solidFill>
                <a:latin typeface="Times New Roman" panose="02020603050405020304" pitchFamily="18" charset="0"/>
                <a:ea typeface="YaleDesign-Roman" charset="0"/>
                <a:cs typeface="Times New Roman" panose="02020603050405020304" pitchFamily="18" charset="0"/>
              </a:rPr>
              <a:t>Presentation</a:t>
            </a:r>
          </a:p>
        </p:txBody>
      </p:sp>
      <p:sp>
        <p:nvSpPr>
          <p:cNvPr id="15" name="Subtitle 2"/>
          <p:cNvSpPr>
            <a:spLocks noGrp="1"/>
          </p:cNvSpPr>
          <p:nvPr>
            <p:ph type="subTitle" idx="1"/>
          </p:nvPr>
        </p:nvSpPr>
        <p:spPr>
          <a:xfrm>
            <a:off x="674224" y="4591865"/>
            <a:ext cx="2204825" cy="1883375"/>
          </a:xfrm>
        </p:spPr>
        <p:txBody>
          <a:bodyPr>
            <a:noAutofit/>
          </a:bodyPr>
          <a:lstStyle>
            <a:lvl1pPr marL="0" indent="0">
              <a:lnSpc>
                <a:spcPct val="100000"/>
              </a:lnSpc>
              <a:spcBef>
                <a:spcPct val="0"/>
              </a:spcBef>
              <a:buNone/>
              <a:defRPr/>
            </a:lvl1pPr>
          </a:lstStyle>
          <a:p>
            <a:pPr>
              <a:lnSpc>
                <a:spcPct val="100000"/>
              </a:lnSpc>
              <a:spcBef>
                <a:spcPct val="0"/>
              </a:spcBef>
            </a:pPr>
            <a:r>
              <a:rPr lang="en-US" sz="2250">
                <a:solidFill>
                  <a:schemeClr val="bg1"/>
                </a:solidFill>
                <a:latin typeface="Times New Roman" panose="02020603050405020304" pitchFamily="18" charset="0"/>
                <a:ea typeface="YaleDesign-Roman" charset="0"/>
                <a:cs typeface="Times New Roman" panose="02020603050405020304" pitchFamily="18" charset="0"/>
              </a:rPr>
              <a:t>Workday@Yale</a:t>
            </a:r>
          </a:p>
          <a:p>
            <a:endParaRPr lang="en-US" sz="1200">
              <a:solidFill>
                <a:schemeClr val="bg1"/>
              </a:solidFill>
              <a:latin typeface="Times New Roman" panose="02020603050405020304" pitchFamily="18" charset="0"/>
              <a:ea typeface="YaleDesign-Roman" charset="0"/>
              <a:cs typeface="Times New Roman" panose="02020603050405020304" pitchFamily="18" charset="0"/>
            </a:endParaRPr>
          </a:p>
          <a:p>
            <a:endParaRPr lang="en-US" sz="1200">
              <a:solidFill>
                <a:schemeClr val="bg1"/>
              </a:solidFill>
              <a:latin typeface="Times New Roman" panose="02020603050405020304" pitchFamily="18" charset="0"/>
              <a:ea typeface="YaleDesign-Roman" charset="0"/>
              <a:cs typeface="Times New Roman" panose="02020603050405020304" pitchFamily="18" charset="0"/>
            </a:endParaRPr>
          </a:p>
          <a:p>
            <a:r>
              <a:rPr lang="en-US" sz="1350">
                <a:solidFill>
                  <a:schemeClr val="bg1"/>
                </a:solidFill>
                <a:latin typeface="Times New Roman" panose="02020603050405020304" pitchFamily="18" charset="0"/>
                <a:ea typeface="YaleDesign-Roman" charset="0"/>
                <a:cs typeface="Times New Roman" panose="02020603050405020304" pitchFamily="18" charset="0"/>
              </a:rPr>
              <a:t>Month XX, 20XX</a:t>
            </a:r>
          </a:p>
        </p:txBody>
      </p:sp>
    </p:spTree>
    <p:extLst>
      <p:ext uri="{BB962C8B-B14F-4D97-AF65-F5344CB8AC3E}">
        <p14:creationId val="3871340696"/>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Demonstration">
    <p:spTree>
      <p:nvGrpSpPr>
        <p:cNvPr id="1" name=""/>
        <p:cNvGrpSpPr/>
        <p:nvPr/>
      </p:nvGrpSpPr>
      <p:grpSpPr>
        <a:xfrm>
          <a:off x="0" y="0"/>
          <a:ext cx="0" cy="0"/>
        </a:xfrm>
      </p:grpSpPr>
      <p:pic>
        <p:nvPicPr>
          <p:cNvPr id="6" name="Picture 5"/>
          <p:cNvPicPr>
            <a:picLocks noChangeAspect="1"/>
          </p:cNvPicPr>
          <p:nvPr userDrawn="1"/>
        </p:nvPicPr>
        <p:blipFill>
          <a:blip r:embed="rId1">
            <a:extLst>
              <a:ext uri="{28A0092B-C50C-407E-A947-70E740481C1C}">
                <a14:useLocalDpi xmlns:a14="http://schemas.microsoft.com/office/drawing/2010/main" val="0"/>
              </a:ext>
            </a:extLst>
          </a:blip>
          <a:srcRect l="-262" r="1402" b="17445"/>
          <a:stretch>
            <a:fillRect/>
          </a:stretch>
        </p:blipFill>
        <p:spPr>
          <a:xfrm>
            <a:off x="-24492" y="-43200"/>
            <a:ext cx="9209315" cy="6835886"/>
          </a:xfrm>
          <a:prstGeom prst="rect">
            <a:avLst/>
          </a:prstGeom>
        </p:spPr>
      </p:pic>
      <p:sp>
        <p:nvSpPr>
          <p:cNvPr id="7" name="Rectangle 6"/>
          <p:cNvSpPr/>
          <p:nvPr userDrawn="1"/>
        </p:nvSpPr>
        <p:spPr>
          <a:xfrm>
            <a:off x="359677" y="2478504"/>
            <a:ext cx="3047443" cy="39696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5">
              <a:solidFill>
                <a:srgbClr val="002060"/>
              </a:solidFill>
            </a:endParaRPr>
          </a:p>
        </p:txBody>
      </p:sp>
      <p:sp>
        <p:nvSpPr>
          <p:cNvPr id="10" name="Title 1"/>
          <p:cNvSpPr txBox="1"/>
          <p:nvPr userDrawn="1"/>
        </p:nvSpPr>
        <p:spPr>
          <a:xfrm>
            <a:off x="461627" y="2618497"/>
            <a:ext cx="2918061" cy="135241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3600" b="0" kern="1200">
                <a:solidFill>
                  <a:schemeClr val="bg1"/>
                </a:solidFill>
                <a:latin typeface="Times New Roman" panose="02020603050405020304" pitchFamily="18" charset="0"/>
                <a:ea typeface="+mj-ea"/>
                <a:cs typeface="Times New Roman" panose="02020603050405020304" pitchFamily="18" charset="0"/>
              </a:defRPr>
            </a:lvl1pPr>
          </a:lstStyle>
          <a:p>
            <a:pPr fontAlgn="auto">
              <a:lnSpc>
                <a:spcPts val="3750"/>
              </a:lnSpc>
              <a:spcAft>
                <a:spcPct val="0"/>
              </a:spcAft>
            </a:pPr>
            <a:r>
              <a:rPr lang="en-US" sz="3600">
                <a:ea typeface="YaleDesign-Roman" charset="0"/>
              </a:rPr>
              <a:t>Demonstration</a:t>
            </a:r>
          </a:p>
        </p:txBody>
      </p:sp>
    </p:spTree>
    <p:extLst>
      <p:ext uri="{BB962C8B-B14F-4D97-AF65-F5344CB8AC3E}">
        <p14:creationId val="2645589207"/>
      </p:ext>
    </p:extLst>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p:spTree>
      <p:nvGrpSpPr>
        <p:cNvPr id="1" name=""/>
        <p:cNvGrpSpPr/>
        <p:nvPr/>
      </p:nvGrpSpPr>
      <p:grpSpPr>
        <a:xfrm>
          <a:off x="0" y="0"/>
          <a: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457201" y="898755"/>
            <a:ext cx="4057649" cy="5257800"/>
          </a:xfrm>
        </p:spPr>
        <p:txBody>
          <a:bodyPr/>
          <a:lstStyle>
            <a:lvl1pPr>
              <a:defRPr sz="21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629149" y="898755"/>
            <a:ext cx="4073004" cy="5257800"/>
          </a:xfrm>
        </p:spPr>
        <p:txBody>
          <a:bodyPr/>
          <a:lstStyle>
            <a:lvl1pPr>
              <a:defRPr sz="21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72553" y="6356351"/>
            <a:ext cx="20574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9BEF1C-2105-4E62-BAC5-EBCA5A5E8582}" type="slidenum">
              <a:rPr lang="en-US" smtClean="0"/>
              <a:t>‹#›</a:t>
            </a:fld>
            <a:endParaRPr lang="en-US"/>
          </a:p>
        </p:txBody>
      </p:sp>
    </p:spTree>
    <p:extLst>
      <p:ext uri="{BB962C8B-B14F-4D97-AF65-F5344CB8AC3E}">
        <p14:creationId val="3224830666"/>
      </p:ext>
    </p:extLst>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72553" y="6356351"/>
            <a:ext cx="2057400" cy="365125"/>
          </a:xfrm>
          <a:prstGeom prst="rect">
            <a:avLst/>
          </a:prstGeom>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9BEF1C-2105-4E62-BAC5-EBCA5A5E8582}" type="slidenum">
              <a:rPr lang="en-US" smtClean="0"/>
              <a:t>‹#›</a:t>
            </a:fld>
            <a:endParaRPr lang="en-US"/>
          </a:p>
        </p:txBody>
      </p:sp>
    </p:spTree>
    <p:extLst>
      <p:ext uri="{BB962C8B-B14F-4D97-AF65-F5344CB8AC3E}">
        <p14:creationId val="2050904631"/>
      </p:ext>
    </p:extLst>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1_Blank">
    <p:spTree>
      <p:nvGrpSpPr>
        <p:cNvPr id="1" name=""/>
        <p:cNvGrpSpPr/>
        <p:nvPr/>
      </p:nvGrpSpPr>
      <p:grpSpPr>
        <a:xfrm>
          <a:off x="0" y="0"/>
          <a:ext cx="0" cy="0"/>
        </a:xfrm>
      </p:grpSpPr>
    </p:spTree>
    <p:extLst>
      <p:ext uri="{BB962C8B-B14F-4D97-AF65-F5344CB8AC3E}">
        <p14:creationId val="213519391"/>
      </p:ext>
    </p:extLst>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Section Break 1">
    <p:spTree>
      <p:nvGrpSpPr>
        <p:cNvPr id="1" name=""/>
        <p:cNvGrpSpPr/>
        <p:nvPr/>
      </p:nvGrpSpPr>
      <p:grpSpPr>
        <a:xfrm>
          <a:off x="0" y="0"/>
          <a:ext cx="0" cy="0"/>
        </a:xfrm>
      </p:grpSpPr>
      <p:pic>
        <p:nvPicPr>
          <p:cNvPr id="6" name="Picture 5"/>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0" y="0"/>
            <a:ext cx="9150361" cy="6853238"/>
          </a:xfrm>
          <a:prstGeom prst="rect">
            <a:avLst/>
          </a:prstGeom>
        </p:spPr>
      </p:pic>
      <p:sp>
        <p:nvSpPr>
          <p:cNvPr id="7" name="Rectangle 6"/>
          <p:cNvSpPr/>
          <p:nvPr userDrawn="1"/>
        </p:nvSpPr>
        <p:spPr>
          <a:xfrm>
            <a:off x="380251" y="2478504"/>
            <a:ext cx="3048000" cy="39696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5">
              <a:solidFill>
                <a:srgbClr val="002060"/>
              </a:solidFill>
            </a:endParaRPr>
          </a:p>
        </p:txBody>
      </p:sp>
      <p:sp>
        <p:nvSpPr>
          <p:cNvPr id="10" name="TextBox 9"/>
          <p:cNvSpPr txBox="1"/>
          <p:nvPr userDrawn="1"/>
        </p:nvSpPr>
        <p:spPr>
          <a:xfrm>
            <a:off x="674225" y="5716510"/>
            <a:ext cx="2557794" cy="369332"/>
          </a:xfrm>
          <a:prstGeom prst="rect">
            <a:avLst/>
          </a:prstGeom>
          <a:noFill/>
        </p:spPr>
        <p:txBody>
          <a:bodyPr wrap="square" rtlCol="0">
            <a:spAutoFit/>
          </a:bodyPr>
          <a:lstStyle/>
          <a:p>
            <a:r>
              <a:rPr lang="en-US" sz="1800">
                <a:solidFill>
                  <a:schemeClr val="bg1"/>
                </a:solidFill>
                <a:latin typeface="Times New Roman" panose="02020603050405020304" pitchFamily="18" charset="0"/>
                <a:cs typeface="Times New Roman" panose="02020603050405020304" pitchFamily="18" charset="0"/>
              </a:rPr>
              <a:t>Workday@Yale</a:t>
            </a:r>
          </a:p>
        </p:txBody>
      </p:sp>
      <p:sp>
        <p:nvSpPr>
          <p:cNvPr id="11" name="Title 1"/>
          <p:cNvSpPr>
            <a:spLocks noGrp="1"/>
          </p:cNvSpPr>
          <p:nvPr>
            <p:ph type="ctrTitle" hasCustomPrompt="1"/>
          </p:nvPr>
        </p:nvSpPr>
        <p:spPr>
          <a:xfrm>
            <a:off x="674225" y="3066553"/>
            <a:ext cx="2557794" cy="1352411"/>
          </a:xfrm>
        </p:spPr>
        <p:txBody>
          <a:bodyPr>
            <a:noAutofit/>
          </a:bodyPr>
          <a:lstStyle>
            <a:lvl1pPr>
              <a:lnSpc>
                <a:spcPts val="3750"/>
              </a:lnSpc>
              <a:defRPr/>
            </a:lvl1pPr>
          </a:lstStyle>
          <a:p>
            <a:pPr>
              <a:lnSpc>
                <a:spcPts val="5000"/>
              </a:lnSpc>
            </a:pPr>
            <a:r>
              <a:rPr lang="en-US" sz="3600">
                <a:solidFill>
                  <a:schemeClr val="bg1"/>
                </a:solidFill>
                <a:latin typeface="Times New Roman" panose="02020603050405020304" pitchFamily="18" charset="0"/>
                <a:ea typeface="YaleDesign-Roman" charset="0"/>
                <a:cs typeface="Times New Roman" panose="02020603050405020304" pitchFamily="18" charset="0"/>
              </a:rPr>
              <a:t>Title of</a:t>
            </a:r>
            <a:br>
              <a:rPr lang="en-US" sz="3600">
                <a:solidFill>
                  <a:schemeClr val="bg1"/>
                </a:solidFill>
                <a:latin typeface="Times New Roman" panose="02020603050405020304" pitchFamily="18" charset="0"/>
                <a:ea typeface="YaleDesign-Roman" charset="0"/>
                <a:cs typeface="Times New Roman" panose="02020603050405020304" pitchFamily="18" charset="0"/>
              </a:rPr>
            </a:br>
            <a:r>
              <a:rPr lang="en-US" sz="3600">
                <a:solidFill>
                  <a:schemeClr val="bg1"/>
                </a:solidFill>
                <a:latin typeface="Times New Roman" panose="02020603050405020304" pitchFamily="18" charset="0"/>
                <a:ea typeface="YaleDesign-Roman" charset="0"/>
                <a:cs typeface="Times New Roman" panose="02020603050405020304" pitchFamily="18" charset="0"/>
              </a:rPr>
              <a:t>Section</a:t>
            </a:r>
          </a:p>
        </p:txBody>
      </p:sp>
    </p:spTree>
    <p:extLst>
      <p:ext uri="{BB962C8B-B14F-4D97-AF65-F5344CB8AC3E}">
        <p14:creationId val="1335787395"/>
      </p:ext>
    </p:extLst>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Section Break 2">
    <p:spTree>
      <p:nvGrpSpPr>
        <p:cNvPr id="1" name=""/>
        <p:cNvGrpSpPr/>
        <p:nvPr/>
      </p:nvGrpSpPr>
      <p:grpSpPr>
        <a:xfrm>
          <a:off x="0" y="0"/>
          <a:ext cx="0" cy="0"/>
        </a:xfrm>
      </p:grpSpPr>
      <p:pic>
        <p:nvPicPr>
          <p:cNvPr id="6" name="Picture 5"/>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1" y="-32436"/>
            <a:ext cx="9143999" cy="6890436"/>
          </a:xfrm>
          <a:prstGeom prst="rect">
            <a:avLst/>
          </a:prstGeom>
        </p:spPr>
      </p:pic>
      <p:sp>
        <p:nvSpPr>
          <p:cNvPr id="7" name="Rectangle 6"/>
          <p:cNvSpPr/>
          <p:nvPr userDrawn="1"/>
        </p:nvSpPr>
        <p:spPr>
          <a:xfrm>
            <a:off x="380251" y="2478504"/>
            <a:ext cx="3048000" cy="39696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5">
              <a:solidFill>
                <a:srgbClr val="002060"/>
              </a:solidFill>
            </a:endParaRPr>
          </a:p>
        </p:txBody>
      </p:sp>
      <p:sp>
        <p:nvSpPr>
          <p:cNvPr id="8" name="Title 1"/>
          <p:cNvSpPr>
            <a:spLocks noGrp="1"/>
          </p:cNvSpPr>
          <p:nvPr>
            <p:ph type="ctrTitle" hasCustomPrompt="1"/>
          </p:nvPr>
        </p:nvSpPr>
        <p:spPr>
          <a:xfrm>
            <a:off x="674225" y="3066553"/>
            <a:ext cx="2557794" cy="1352411"/>
          </a:xfrm>
        </p:spPr>
        <p:txBody>
          <a:bodyPr>
            <a:noAutofit/>
          </a:bodyPr>
          <a:lstStyle>
            <a:lvl1pPr>
              <a:lnSpc>
                <a:spcPts val="3750"/>
              </a:lnSpc>
              <a:defRPr/>
            </a:lvl1pPr>
          </a:lstStyle>
          <a:p>
            <a:pPr>
              <a:lnSpc>
                <a:spcPts val="5000"/>
              </a:lnSpc>
            </a:pPr>
            <a:r>
              <a:rPr lang="en-US" sz="3600">
                <a:solidFill>
                  <a:schemeClr val="bg1"/>
                </a:solidFill>
                <a:latin typeface="Times New Roman" panose="02020603050405020304" pitchFamily="18" charset="0"/>
                <a:ea typeface="YaleDesign-Roman" charset="0"/>
                <a:cs typeface="Times New Roman" panose="02020603050405020304" pitchFamily="18" charset="0"/>
              </a:rPr>
              <a:t>Title of</a:t>
            </a:r>
            <a:br>
              <a:rPr lang="en-US" sz="3600">
                <a:solidFill>
                  <a:schemeClr val="bg1"/>
                </a:solidFill>
                <a:latin typeface="Times New Roman" panose="02020603050405020304" pitchFamily="18" charset="0"/>
                <a:ea typeface="YaleDesign-Roman" charset="0"/>
                <a:cs typeface="Times New Roman" panose="02020603050405020304" pitchFamily="18" charset="0"/>
              </a:rPr>
            </a:br>
            <a:r>
              <a:rPr lang="en-US" sz="3600">
                <a:solidFill>
                  <a:schemeClr val="bg1"/>
                </a:solidFill>
                <a:latin typeface="Times New Roman" panose="02020603050405020304" pitchFamily="18" charset="0"/>
                <a:ea typeface="YaleDesign-Roman" charset="0"/>
                <a:cs typeface="Times New Roman" panose="02020603050405020304" pitchFamily="18" charset="0"/>
              </a:rPr>
              <a:t>Section</a:t>
            </a:r>
          </a:p>
        </p:txBody>
      </p:sp>
      <p:sp>
        <p:nvSpPr>
          <p:cNvPr id="10" name="TextBox 9"/>
          <p:cNvSpPr txBox="1"/>
          <p:nvPr userDrawn="1"/>
        </p:nvSpPr>
        <p:spPr>
          <a:xfrm>
            <a:off x="674225" y="5716510"/>
            <a:ext cx="2557794" cy="369332"/>
          </a:xfrm>
          <a:prstGeom prst="rect">
            <a:avLst/>
          </a:prstGeom>
          <a:noFill/>
        </p:spPr>
        <p:txBody>
          <a:bodyPr wrap="square" rtlCol="0">
            <a:spAutoFit/>
          </a:bodyPr>
          <a:lstStyle/>
          <a:p>
            <a:r>
              <a:rPr lang="en-US" sz="1800">
                <a:solidFill>
                  <a:schemeClr val="bg1"/>
                </a:solidFill>
                <a:latin typeface="Times New Roman" panose="02020603050405020304" pitchFamily="18" charset="0"/>
                <a:cs typeface="Times New Roman" panose="02020603050405020304" pitchFamily="18" charset="0"/>
              </a:rPr>
              <a:t>Workday@Yale</a:t>
            </a:r>
          </a:p>
        </p:txBody>
      </p:sp>
    </p:spTree>
    <p:extLst>
      <p:ext uri="{BB962C8B-B14F-4D97-AF65-F5344CB8AC3E}">
        <p14:creationId val="1259749176"/>
      </p:ext>
    </p:extLst>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Section Break 3">
    <p:spTree>
      <p:nvGrpSpPr>
        <p:cNvPr id="1" name=""/>
        <p:cNvGrpSpPr/>
        <p:nvPr/>
      </p:nvGrpSpPr>
      <p:grpSpPr>
        <a:xfrm>
          <a:off x="0" y="0"/>
          <a:ext cx="0" cy="0"/>
        </a:xfrm>
      </p:grpSpPr>
      <p:pic>
        <p:nvPicPr>
          <p:cNvPr id="6" name="Picture 5"/>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6763" y="0"/>
            <a:ext cx="9137237" cy="6863080"/>
          </a:xfrm>
          <a:prstGeom prst="rect">
            <a:avLst/>
          </a:prstGeom>
        </p:spPr>
      </p:pic>
      <p:sp>
        <p:nvSpPr>
          <p:cNvPr id="7" name="Rectangle 6"/>
          <p:cNvSpPr/>
          <p:nvPr userDrawn="1"/>
        </p:nvSpPr>
        <p:spPr>
          <a:xfrm>
            <a:off x="429122" y="2505633"/>
            <a:ext cx="3048000" cy="39696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5">
              <a:solidFill>
                <a:srgbClr val="002060"/>
              </a:solidFill>
            </a:endParaRPr>
          </a:p>
        </p:txBody>
      </p:sp>
      <p:sp>
        <p:nvSpPr>
          <p:cNvPr id="8" name="Title 1"/>
          <p:cNvSpPr>
            <a:spLocks noGrp="1"/>
          </p:cNvSpPr>
          <p:nvPr>
            <p:ph type="ctrTitle" hasCustomPrompt="1"/>
          </p:nvPr>
        </p:nvSpPr>
        <p:spPr>
          <a:xfrm>
            <a:off x="674225" y="3066553"/>
            <a:ext cx="2557794" cy="1352411"/>
          </a:xfrm>
        </p:spPr>
        <p:txBody>
          <a:bodyPr>
            <a:noAutofit/>
          </a:bodyPr>
          <a:lstStyle>
            <a:lvl1pPr>
              <a:lnSpc>
                <a:spcPts val="3750"/>
              </a:lnSpc>
              <a:defRPr/>
            </a:lvl1pPr>
          </a:lstStyle>
          <a:p>
            <a:pPr>
              <a:lnSpc>
                <a:spcPts val="5000"/>
              </a:lnSpc>
            </a:pPr>
            <a:r>
              <a:rPr lang="en-US" sz="3600">
                <a:solidFill>
                  <a:schemeClr val="bg1"/>
                </a:solidFill>
                <a:latin typeface="Times New Roman" panose="02020603050405020304" pitchFamily="18" charset="0"/>
                <a:ea typeface="YaleDesign-Roman" charset="0"/>
                <a:cs typeface="Times New Roman" panose="02020603050405020304" pitchFamily="18" charset="0"/>
              </a:rPr>
              <a:t>Title of</a:t>
            </a:r>
            <a:br>
              <a:rPr lang="en-US" sz="3600">
                <a:solidFill>
                  <a:schemeClr val="bg1"/>
                </a:solidFill>
                <a:latin typeface="Times New Roman" panose="02020603050405020304" pitchFamily="18" charset="0"/>
                <a:ea typeface="YaleDesign-Roman" charset="0"/>
                <a:cs typeface="Times New Roman" panose="02020603050405020304" pitchFamily="18" charset="0"/>
              </a:rPr>
            </a:br>
            <a:r>
              <a:rPr lang="en-US" sz="3600">
                <a:solidFill>
                  <a:schemeClr val="bg1"/>
                </a:solidFill>
                <a:latin typeface="Times New Roman" panose="02020603050405020304" pitchFamily="18" charset="0"/>
                <a:ea typeface="YaleDesign-Roman" charset="0"/>
                <a:cs typeface="Times New Roman" panose="02020603050405020304" pitchFamily="18" charset="0"/>
              </a:rPr>
              <a:t>Section</a:t>
            </a:r>
          </a:p>
        </p:txBody>
      </p:sp>
      <p:sp>
        <p:nvSpPr>
          <p:cNvPr id="10" name="TextBox 9"/>
          <p:cNvSpPr txBox="1"/>
          <p:nvPr userDrawn="1"/>
        </p:nvSpPr>
        <p:spPr>
          <a:xfrm>
            <a:off x="674225" y="5716510"/>
            <a:ext cx="2557794" cy="369332"/>
          </a:xfrm>
          <a:prstGeom prst="rect">
            <a:avLst/>
          </a:prstGeom>
          <a:noFill/>
        </p:spPr>
        <p:txBody>
          <a:bodyPr wrap="square" rtlCol="0">
            <a:spAutoFit/>
          </a:bodyPr>
          <a:lstStyle/>
          <a:p>
            <a:r>
              <a:rPr lang="en-US" sz="1800">
                <a:solidFill>
                  <a:schemeClr val="bg1"/>
                </a:solidFill>
                <a:latin typeface="Times New Roman" panose="02020603050405020304" pitchFamily="18" charset="0"/>
                <a:cs typeface="Times New Roman" panose="02020603050405020304" pitchFamily="18" charset="0"/>
              </a:rPr>
              <a:t>Workday@Yale</a:t>
            </a:r>
          </a:p>
        </p:txBody>
      </p:sp>
    </p:spTree>
    <p:extLst>
      <p:ext uri="{BB962C8B-B14F-4D97-AF65-F5344CB8AC3E}">
        <p14:creationId val="2840117683"/>
      </p:ext>
    </p:extLst>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Section Break 4">
    <p:spTree>
      <p:nvGrpSpPr>
        <p:cNvPr id="1" name=""/>
        <p:cNvGrpSpPr/>
        <p:nvPr/>
      </p:nvGrpSpPr>
      <p:grpSpPr>
        <a:xfrm>
          <a:off x="0" y="0"/>
          <a:ext cx="0" cy="0"/>
        </a:xfrm>
      </p:grpSpPr>
      <p:pic>
        <p:nvPicPr>
          <p:cNvPr id="6" name="Picture 5"/>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0" y="1"/>
            <a:ext cx="9139599" cy="6861303"/>
          </a:xfrm>
          <a:prstGeom prst="rect">
            <a:avLst/>
          </a:prstGeom>
        </p:spPr>
      </p:pic>
      <p:sp>
        <p:nvSpPr>
          <p:cNvPr id="7" name="Rectangle 6"/>
          <p:cNvSpPr/>
          <p:nvPr userDrawn="1"/>
        </p:nvSpPr>
        <p:spPr>
          <a:xfrm>
            <a:off x="429122" y="2505633"/>
            <a:ext cx="3048000" cy="39696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5">
              <a:solidFill>
                <a:srgbClr val="002060"/>
              </a:solidFill>
            </a:endParaRPr>
          </a:p>
        </p:txBody>
      </p:sp>
      <p:sp>
        <p:nvSpPr>
          <p:cNvPr id="8" name="Title 1"/>
          <p:cNvSpPr>
            <a:spLocks noGrp="1"/>
          </p:cNvSpPr>
          <p:nvPr>
            <p:ph type="ctrTitle" hasCustomPrompt="1"/>
          </p:nvPr>
        </p:nvSpPr>
        <p:spPr>
          <a:xfrm>
            <a:off x="674225" y="3066553"/>
            <a:ext cx="2557794" cy="1352411"/>
          </a:xfrm>
        </p:spPr>
        <p:txBody>
          <a:bodyPr>
            <a:noAutofit/>
          </a:bodyPr>
          <a:lstStyle>
            <a:lvl1pPr>
              <a:lnSpc>
                <a:spcPts val="3750"/>
              </a:lnSpc>
              <a:defRPr/>
            </a:lvl1pPr>
          </a:lstStyle>
          <a:p>
            <a:pPr>
              <a:lnSpc>
                <a:spcPts val="5000"/>
              </a:lnSpc>
            </a:pPr>
            <a:r>
              <a:rPr lang="en-US" sz="3600">
                <a:solidFill>
                  <a:schemeClr val="bg1"/>
                </a:solidFill>
                <a:latin typeface="Times New Roman" panose="02020603050405020304" pitchFamily="18" charset="0"/>
                <a:ea typeface="YaleDesign-Roman" charset="0"/>
                <a:cs typeface="Times New Roman" panose="02020603050405020304" pitchFamily="18" charset="0"/>
              </a:rPr>
              <a:t>Title of</a:t>
            </a:r>
            <a:br>
              <a:rPr lang="en-US" sz="3600">
                <a:solidFill>
                  <a:schemeClr val="bg1"/>
                </a:solidFill>
                <a:latin typeface="Times New Roman" panose="02020603050405020304" pitchFamily="18" charset="0"/>
                <a:ea typeface="YaleDesign-Roman" charset="0"/>
                <a:cs typeface="Times New Roman" panose="02020603050405020304" pitchFamily="18" charset="0"/>
              </a:rPr>
            </a:br>
            <a:r>
              <a:rPr lang="en-US" sz="3600">
                <a:solidFill>
                  <a:schemeClr val="bg1"/>
                </a:solidFill>
                <a:latin typeface="Times New Roman" panose="02020603050405020304" pitchFamily="18" charset="0"/>
                <a:ea typeface="YaleDesign-Roman" charset="0"/>
                <a:cs typeface="Times New Roman" panose="02020603050405020304" pitchFamily="18" charset="0"/>
              </a:rPr>
              <a:t>Section</a:t>
            </a:r>
          </a:p>
        </p:txBody>
      </p:sp>
      <p:sp>
        <p:nvSpPr>
          <p:cNvPr id="10" name="TextBox 9"/>
          <p:cNvSpPr txBox="1"/>
          <p:nvPr userDrawn="1"/>
        </p:nvSpPr>
        <p:spPr>
          <a:xfrm>
            <a:off x="674225" y="5716510"/>
            <a:ext cx="2557794" cy="369332"/>
          </a:xfrm>
          <a:prstGeom prst="rect">
            <a:avLst/>
          </a:prstGeom>
          <a:noFill/>
        </p:spPr>
        <p:txBody>
          <a:bodyPr wrap="square" rtlCol="0">
            <a:spAutoFit/>
          </a:bodyPr>
          <a:lstStyle/>
          <a:p>
            <a:r>
              <a:rPr lang="en-US" sz="1800">
                <a:solidFill>
                  <a:schemeClr val="bg1"/>
                </a:solidFill>
                <a:latin typeface="Times New Roman" panose="02020603050405020304" pitchFamily="18" charset="0"/>
                <a:cs typeface="Times New Roman" panose="02020603050405020304" pitchFamily="18" charset="0"/>
              </a:rPr>
              <a:t>Workday@Yale</a:t>
            </a:r>
          </a:p>
        </p:txBody>
      </p:sp>
    </p:spTree>
    <p:extLst>
      <p:ext uri="{BB962C8B-B14F-4D97-AF65-F5344CB8AC3E}">
        <p14:creationId val="1404980244"/>
      </p:ext>
    </p:extLst>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Section Break 5">
    <p:spTree>
      <p:nvGrpSpPr>
        <p:cNvPr id="1" name=""/>
        <p:cNvGrpSpPr/>
        <p:nvPr/>
      </p:nvGrpSpPr>
      <p:grpSpPr>
        <a:xfrm>
          <a:off x="0" y="0"/>
          <a:ext cx="0" cy="0"/>
        </a:xfrm>
      </p:grpSpPr>
      <p:pic>
        <p:nvPicPr>
          <p:cNvPr id="6" name="Picture 5"/>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Rectangle 6"/>
          <p:cNvSpPr/>
          <p:nvPr userDrawn="1"/>
        </p:nvSpPr>
        <p:spPr>
          <a:xfrm>
            <a:off x="455841" y="2505633"/>
            <a:ext cx="3048000" cy="39696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5">
              <a:solidFill>
                <a:srgbClr val="002060"/>
              </a:solidFill>
            </a:endParaRPr>
          </a:p>
        </p:txBody>
      </p:sp>
      <p:sp>
        <p:nvSpPr>
          <p:cNvPr id="8" name="Title 1"/>
          <p:cNvSpPr>
            <a:spLocks noGrp="1"/>
          </p:cNvSpPr>
          <p:nvPr>
            <p:ph type="ctrTitle" hasCustomPrompt="1"/>
          </p:nvPr>
        </p:nvSpPr>
        <p:spPr>
          <a:xfrm>
            <a:off x="674225" y="3066553"/>
            <a:ext cx="2557794" cy="1352411"/>
          </a:xfrm>
        </p:spPr>
        <p:txBody>
          <a:bodyPr>
            <a:noAutofit/>
          </a:bodyPr>
          <a:lstStyle>
            <a:lvl1pPr>
              <a:lnSpc>
                <a:spcPts val="3750"/>
              </a:lnSpc>
              <a:defRPr/>
            </a:lvl1pPr>
          </a:lstStyle>
          <a:p>
            <a:pPr>
              <a:lnSpc>
                <a:spcPts val="5000"/>
              </a:lnSpc>
            </a:pPr>
            <a:r>
              <a:rPr lang="en-US" sz="3600">
                <a:solidFill>
                  <a:schemeClr val="bg1"/>
                </a:solidFill>
                <a:latin typeface="Times New Roman" panose="02020603050405020304" pitchFamily="18" charset="0"/>
                <a:ea typeface="YaleDesign-Roman" charset="0"/>
                <a:cs typeface="Times New Roman" panose="02020603050405020304" pitchFamily="18" charset="0"/>
              </a:rPr>
              <a:t>Title of</a:t>
            </a:r>
            <a:br>
              <a:rPr lang="en-US" sz="3600">
                <a:solidFill>
                  <a:schemeClr val="bg1"/>
                </a:solidFill>
                <a:latin typeface="Times New Roman" panose="02020603050405020304" pitchFamily="18" charset="0"/>
                <a:ea typeface="YaleDesign-Roman" charset="0"/>
                <a:cs typeface="Times New Roman" panose="02020603050405020304" pitchFamily="18" charset="0"/>
              </a:rPr>
            </a:br>
            <a:r>
              <a:rPr lang="en-US" sz="3600">
                <a:solidFill>
                  <a:schemeClr val="bg1"/>
                </a:solidFill>
                <a:latin typeface="Times New Roman" panose="02020603050405020304" pitchFamily="18" charset="0"/>
                <a:ea typeface="YaleDesign-Roman" charset="0"/>
                <a:cs typeface="Times New Roman" panose="02020603050405020304" pitchFamily="18" charset="0"/>
              </a:rPr>
              <a:t>Section</a:t>
            </a:r>
          </a:p>
        </p:txBody>
      </p:sp>
      <p:sp>
        <p:nvSpPr>
          <p:cNvPr id="10" name="TextBox 9"/>
          <p:cNvSpPr txBox="1"/>
          <p:nvPr userDrawn="1"/>
        </p:nvSpPr>
        <p:spPr>
          <a:xfrm>
            <a:off x="674225" y="5716510"/>
            <a:ext cx="2557794" cy="369332"/>
          </a:xfrm>
          <a:prstGeom prst="rect">
            <a:avLst/>
          </a:prstGeom>
          <a:noFill/>
        </p:spPr>
        <p:txBody>
          <a:bodyPr wrap="square" rtlCol="0">
            <a:spAutoFit/>
          </a:bodyPr>
          <a:lstStyle/>
          <a:p>
            <a:r>
              <a:rPr lang="en-US" sz="1800">
                <a:solidFill>
                  <a:schemeClr val="bg1"/>
                </a:solidFill>
                <a:latin typeface="Times New Roman" panose="02020603050405020304" pitchFamily="18" charset="0"/>
                <a:cs typeface="Times New Roman" panose="02020603050405020304" pitchFamily="18" charset="0"/>
              </a:rPr>
              <a:t>Workday@Yale</a:t>
            </a:r>
          </a:p>
        </p:txBody>
      </p:sp>
    </p:spTree>
    <p:extLst>
      <p:ext uri="{BB962C8B-B14F-4D97-AF65-F5344CB8AC3E}">
        <p14:creationId val="1619350415"/>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SUBTITLE">
    <p:spTree>
      <p:nvGrpSpPr>
        <p:cNvPr id="1" name=""/>
        <p:cNvGrpSpPr/>
        <p:nvPr/>
      </p:nvGrpSpPr>
      <p:grpSpPr>
        <a:xfrm>
          <a:off x="0" y="0"/>
          <a:ext cx="0" cy="0"/>
        </a:xfrm>
      </p:grpSpPr>
      <p:sp>
        <p:nvSpPr>
          <p:cNvPr id="2" name="Title 1">
            <a:extLst>
              <a:ext uri="{FF2B5EF4-FFF2-40B4-BE49-F238E27FC236}">
                <a16:creationId xmlns:a16="http://schemas.microsoft.com/office/drawing/2014/main" id="{12B8C06E-022D-4944-AEC1-C4C18C1F5233}"/>
              </a:ext>
            </a:extLst>
          </p:cNvPr>
          <p:cNvSpPr>
            <a:spLocks noGrp="1"/>
          </p:cNvSpPr>
          <p:nvPr>
            <p:ph type="title" hasCustomPrompt="1"/>
          </p:nvPr>
        </p:nvSpPr>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B4EAA46F-3B3F-1240-9262-8ADA629D9791}"/>
              </a:ext>
            </a:extLst>
          </p:cNvPr>
          <p:cNvSpPr>
            <a:spLocks noGrp="1"/>
          </p:cNvSpPr>
          <p:nvPr>
            <p:ph sz="half" idx="1"/>
          </p:nvPr>
        </p:nvSpPr>
        <p:spPr>
          <a:xfrm>
            <a:off x="391257" y="1473933"/>
            <a:ext cx="8401050" cy="647944"/>
          </a:xfrm>
          <a:solidFill>
            <a:schemeClr val="bg2"/>
          </a:solidFill>
          <a:ln>
            <a:solidFill>
              <a:schemeClr val="accent1"/>
            </a:solidFill>
          </a:ln>
        </p:spPr>
        <p:txBody>
          <a:bodyPr anchor="ctr"/>
          <a:lstStyle>
            <a:lvl1pPr marL="0" indent="0">
              <a:buFontTx/>
              <a:buNone/>
              <a:defRPr b="1"/>
            </a:lvl1pPr>
          </a:lstStyle>
          <a:p>
            <a:pPr lvl="0"/>
            <a:r>
              <a:rPr lang="en-US"/>
              <a:t>Edit Master text styles</a:t>
            </a:r>
          </a:p>
        </p:txBody>
      </p:sp>
      <p:sp>
        <p:nvSpPr>
          <p:cNvPr id="4" name="Content Placeholder 3">
            <a:extLst>
              <a:ext uri="{FF2B5EF4-FFF2-40B4-BE49-F238E27FC236}">
                <a16:creationId xmlns:a16="http://schemas.microsoft.com/office/drawing/2014/main" id="{5331B092-B1B3-B646-BABF-BF3C86759AEA}"/>
              </a:ext>
            </a:extLst>
          </p:cNvPr>
          <p:cNvSpPr>
            <a:spLocks noGrp="1"/>
          </p:cNvSpPr>
          <p:nvPr>
            <p:ph sz="half" idx="2"/>
          </p:nvPr>
        </p:nvSpPr>
        <p:spPr>
          <a:xfrm>
            <a:off x="400049" y="2212487"/>
            <a:ext cx="8401050" cy="40241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ACD4FF-24BD-1348-ADB1-CDB9BF7322A0}"/>
              </a:ext>
            </a:extLst>
          </p:cNvPr>
          <p:cNvSpPr>
            <a:spLocks noGrp="1"/>
          </p:cNvSpPr>
          <p:nvPr>
            <p:ph type="sldNum" sz="quarter" idx="12"/>
          </p:nvPr>
        </p:nvSpPr>
        <p:spPr/>
        <p:txBody>
          <a:bodyPr/>
          <a:lstStyle/>
          <a:p>
            <a:fld id="{F55E13C6-A4BF-A842-9635-B1271B30A9E0}" type="slidenum">
              <a:rPr lang="en-US" smtClean="0"/>
              <a:t>‹#›</a:t>
            </a:fld>
            <a:endParaRPr lang="en-US"/>
          </a:p>
        </p:txBody>
      </p:sp>
      <p:cxnSp>
        <p:nvCxnSpPr>
          <p:cNvPr id="8" name="Straight Connector 7">
            <a:extLst>
              <a:ext uri="{FF2B5EF4-FFF2-40B4-BE49-F238E27FC236}">
                <a16:creationId xmlns:a16="http://schemas.microsoft.com/office/drawing/2014/main" id="{56E4C4D1-6458-CA4A-A221-1D59EC6A51B1}"/>
              </a:ext>
            </a:extLst>
          </p:cNvPr>
          <p:cNvCxnSpPr/>
          <p:nvPr userDrawn="1"/>
        </p:nvCxnSpPr>
        <p:spPr>
          <a:xfrm>
            <a:off x="0" y="1298422"/>
            <a:ext cx="9144000"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740A9FA-71EF-E24F-A205-14BCD988CEB2}"/>
              </a:ext>
            </a:extLst>
          </p:cNvPr>
          <p:cNvCxnSpPr/>
          <p:nvPr userDrawn="1"/>
        </p:nvCxnSpPr>
        <p:spPr>
          <a:xfrm>
            <a:off x="0" y="6280730"/>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62F6CDBC-65F9-FF4B-911A-A7A6096B2A3E}"/>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6893166" y="6400580"/>
            <a:ext cx="1865120" cy="182880"/>
          </a:xfrm>
          <a:prstGeom prst="rect">
            <a:avLst/>
          </a:prstGeom>
        </p:spPr>
      </p:pic>
    </p:spTree>
    <p:extLst>
      <p:ext uri="{BB962C8B-B14F-4D97-AF65-F5344CB8AC3E}">
        <p14:creationId val="653090929"/>
      </p:ext>
    </p:extLst>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Section Break 6">
    <p:spTree>
      <p:nvGrpSpPr>
        <p:cNvPr id="1" name=""/>
        <p:cNvGrpSpPr/>
        <p:nvPr/>
      </p:nvGrpSpPr>
      <p:grpSpPr>
        <a:xfrm>
          <a:off x="0" y="0"/>
          <a:ext cx="0" cy="0"/>
        </a:xfrm>
      </p:grpSpPr>
      <p:pic>
        <p:nvPicPr>
          <p:cNvPr id="11" name="Picture 10"/>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Rectangle 6"/>
          <p:cNvSpPr/>
          <p:nvPr userDrawn="1"/>
        </p:nvSpPr>
        <p:spPr>
          <a:xfrm>
            <a:off x="429122" y="2505633"/>
            <a:ext cx="3048000" cy="39696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5">
              <a:solidFill>
                <a:srgbClr val="002060"/>
              </a:solidFill>
            </a:endParaRPr>
          </a:p>
        </p:txBody>
      </p:sp>
      <p:sp>
        <p:nvSpPr>
          <p:cNvPr id="8" name="Title 1"/>
          <p:cNvSpPr>
            <a:spLocks noGrp="1"/>
          </p:cNvSpPr>
          <p:nvPr>
            <p:ph type="ctrTitle" hasCustomPrompt="1"/>
          </p:nvPr>
        </p:nvSpPr>
        <p:spPr>
          <a:xfrm>
            <a:off x="674225" y="3066553"/>
            <a:ext cx="2557794" cy="1352411"/>
          </a:xfrm>
        </p:spPr>
        <p:txBody>
          <a:bodyPr>
            <a:noAutofit/>
          </a:bodyPr>
          <a:lstStyle>
            <a:lvl1pPr>
              <a:lnSpc>
                <a:spcPts val="3750"/>
              </a:lnSpc>
              <a:defRPr/>
            </a:lvl1pPr>
          </a:lstStyle>
          <a:p>
            <a:pPr>
              <a:lnSpc>
                <a:spcPts val="5000"/>
              </a:lnSpc>
            </a:pPr>
            <a:r>
              <a:rPr lang="en-US" sz="3600">
                <a:solidFill>
                  <a:schemeClr val="bg1"/>
                </a:solidFill>
                <a:latin typeface="Times New Roman" panose="02020603050405020304" pitchFamily="18" charset="0"/>
                <a:ea typeface="YaleDesign-Roman" charset="0"/>
                <a:cs typeface="Times New Roman" panose="02020603050405020304" pitchFamily="18" charset="0"/>
              </a:rPr>
              <a:t>Title of</a:t>
            </a:r>
            <a:br>
              <a:rPr lang="en-US" sz="3600">
                <a:solidFill>
                  <a:schemeClr val="bg1"/>
                </a:solidFill>
                <a:latin typeface="Times New Roman" panose="02020603050405020304" pitchFamily="18" charset="0"/>
                <a:ea typeface="YaleDesign-Roman" charset="0"/>
                <a:cs typeface="Times New Roman" panose="02020603050405020304" pitchFamily="18" charset="0"/>
              </a:rPr>
            </a:br>
            <a:r>
              <a:rPr lang="en-US" sz="3600">
                <a:solidFill>
                  <a:schemeClr val="bg1"/>
                </a:solidFill>
                <a:latin typeface="Times New Roman" panose="02020603050405020304" pitchFamily="18" charset="0"/>
                <a:ea typeface="YaleDesign-Roman" charset="0"/>
                <a:cs typeface="Times New Roman" panose="02020603050405020304" pitchFamily="18" charset="0"/>
              </a:rPr>
              <a:t>Section</a:t>
            </a:r>
          </a:p>
        </p:txBody>
      </p:sp>
      <p:sp>
        <p:nvSpPr>
          <p:cNvPr id="10" name="TextBox 9"/>
          <p:cNvSpPr txBox="1"/>
          <p:nvPr userDrawn="1"/>
        </p:nvSpPr>
        <p:spPr>
          <a:xfrm>
            <a:off x="674225" y="5716510"/>
            <a:ext cx="2557794" cy="369332"/>
          </a:xfrm>
          <a:prstGeom prst="rect">
            <a:avLst/>
          </a:prstGeom>
          <a:noFill/>
        </p:spPr>
        <p:txBody>
          <a:bodyPr wrap="square" rtlCol="0">
            <a:spAutoFit/>
          </a:bodyPr>
          <a:lstStyle/>
          <a:p>
            <a:r>
              <a:rPr lang="en-US" sz="1800">
                <a:solidFill>
                  <a:schemeClr val="bg1"/>
                </a:solidFill>
                <a:latin typeface="Times New Roman" panose="02020603050405020304" pitchFamily="18" charset="0"/>
                <a:cs typeface="Times New Roman" panose="02020603050405020304" pitchFamily="18" charset="0"/>
              </a:rPr>
              <a:t>Workday@Yale</a:t>
            </a:r>
          </a:p>
        </p:txBody>
      </p:sp>
    </p:spTree>
    <p:extLst>
      <p:ext uri="{BB962C8B-B14F-4D97-AF65-F5344CB8AC3E}">
        <p14:creationId val="3816686053"/>
      </p:ext>
    </p:extLst>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Text outlined in blue">
    <p:spTree>
      <p:nvGrpSpPr>
        <p:cNvPr id="1" name=""/>
        <p:cNvGrpSpPr/>
        <p:nvPr/>
      </p:nvGrpSpPr>
      <p:grpSpPr>
        <a:xfrm>
          <a:off x="0" y="0"/>
          <a:ext cx="0" cy="0"/>
        </a:xfrm>
      </p:grpSpPr>
      <p:sp>
        <p:nvSpPr>
          <p:cNvPr id="4" name="Text Placeholder 15"/>
          <p:cNvSpPr>
            <a:spLocks noGrp="1"/>
          </p:cNvSpPr>
          <p:nvPr>
            <p:ph type="body" sz="quarter" idx="11"/>
          </p:nvPr>
        </p:nvSpPr>
        <p:spPr>
          <a:xfrm>
            <a:off x="2496312" y="2002971"/>
            <a:ext cx="2048256" cy="4432662"/>
          </a:xfrm>
          <a:prstGeom prst="rect">
            <a:avLst/>
          </a:prstGeom>
          <a:solidFill>
            <a:srgbClr val="FFFFFF"/>
          </a:solidFill>
          <a:ln w="28575">
            <a:solidFill>
              <a:schemeClr val="accent1"/>
            </a:solidFill>
          </a:ln>
          <a:effectLst>
            <a:outerShdw blurRad="50800" dist="38100" dir="2700000" algn="tl" rotWithShape="0">
              <a:prstClr val="black">
                <a:alpha val="40000"/>
              </a:prstClr>
            </a:outerShdw>
          </a:effectLst>
        </p:spPr>
        <p:txBody>
          <a:bodyPr lIns="73152" tIns="182880" rIns="73152" bIns="73152"/>
          <a:lstStyle>
            <a:lvl1pPr marL="0" indent="0">
              <a:buNone/>
              <a:defRPr>
                <a:latin typeface="+mn-lt"/>
              </a:defRPr>
            </a:lvl1pPr>
            <a:lvl2pPr>
              <a:defRPr>
                <a:latin typeface="+mn-lt"/>
              </a:defRPr>
            </a:lvl2pPr>
          </a:lstStyle>
          <a:p>
            <a:pPr lvl="0"/>
            <a:r>
              <a:rPr lang="en-US"/>
              <a:t>Click to edit Master text styles</a:t>
            </a:r>
          </a:p>
          <a:p>
            <a:pPr lvl="1"/>
            <a:r>
              <a:rPr lang="en-US"/>
              <a:t>Second level</a:t>
            </a:r>
          </a:p>
        </p:txBody>
      </p:sp>
      <p:sp>
        <p:nvSpPr>
          <p:cNvPr id="8" name="Text Placeholder 15"/>
          <p:cNvSpPr>
            <a:spLocks noGrp="1"/>
          </p:cNvSpPr>
          <p:nvPr>
            <p:ph type="body" sz="quarter" idx="14"/>
          </p:nvPr>
        </p:nvSpPr>
        <p:spPr>
          <a:xfrm>
            <a:off x="393192" y="2002971"/>
            <a:ext cx="2048256" cy="4432662"/>
          </a:xfrm>
          <a:prstGeom prst="rect">
            <a:avLst/>
          </a:prstGeom>
          <a:solidFill>
            <a:srgbClr val="FFFFFF"/>
          </a:solidFill>
          <a:ln w="28575">
            <a:solidFill>
              <a:schemeClr val="accent1"/>
            </a:solidFill>
          </a:ln>
          <a:effectLst>
            <a:outerShdw blurRad="50800" dist="38100" dir="2700000" algn="tl" rotWithShape="0">
              <a:prstClr val="black">
                <a:alpha val="40000"/>
              </a:prstClr>
            </a:outerShdw>
          </a:effectLst>
        </p:spPr>
        <p:txBody>
          <a:bodyPr lIns="73152" tIns="182880" rIns="73152" bIns="73152"/>
          <a:lstStyle>
            <a:lvl1pPr marL="0" indent="0">
              <a:buNone/>
              <a:defRPr>
                <a:latin typeface="+mn-lt"/>
              </a:defRPr>
            </a:lvl1pPr>
            <a:lvl2pPr>
              <a:defRPr>
                <a:latin typeface="+mn-lt"/>
              </a:defRPr>
            </a:lvl2pPr>
          </a:lstStyle>
          <a:p>
            <a:pPr lvl="0"/>
            <a:r>
              <a:rPr lang="en-US"/>
              <a:t>Click to edit Master text styles</a:t>
            </a:r>
          </a:p>
          <a:p>
            <a:pPr lvl="1"/>
            <a:r>
              <a:rPr lang="en-US"/>
              <a:t>Second level</a:t>
            </a:r>
          </a:p>
        </p:txBody>
      </p:sp>
      <p:sp>
        <p:nvSpPr>
          <p:cNvPr id="11" name="Text Placeholder 15"/>
          <p:cNvSpPr>
            <a:spLocks noGrp="1"/>
          </p:cNvSpPr>
          <p:nvPr>
            <p:ph type="body" sz="quarter" idx="15"/>
          </p:nvPr>
        </p:nvSpPr>
        <p:spPr>
          <a:xfrm>
            <a:off x="4599432" y="2002971"/>
            <a:ext cx="2048256" cy="4432662"/>
          </a:xfrm>
          <a:prstGeom prst="rect">
            <a:avLst/>
          </a:prstGeom>
          <a:solidFill>
            <a:srgbClr val="FFFFFF"/>
          </a:solidFill>
          <a:ln w="28575">
            <a:solidFill>
              <a:schemeClr val="accent1"/>
            </a:solidFill>
          </a:ln>
          <a:effectLst>
            <a:outerShdw blurRad="50800" dist="38100" dir="2700000" algn="tl" rotWithShape="0">
              <a:prstClr val="black">
                <a:alpha val="40000"/>
              </a:prstClr>
            </a:outerShdw>
          </a:effectLst>
        </p:spPr>
        <p:txBody>
          <a:bodyPr lIns="73152" tIns="182880" rIns="73152" bIns="73152"/>
          <a:lstStyle>
            <a:lvl1pPr marL="0" indent="0">
              <a:buNone/>
              <a:defRPr>
                <a:latin typeface="+mn-lt"/>
              </a:defRPr>
            </a:lvl1pPr>
            <a:lvl2pPr>
              <a:defRPr>
                <a:latin typeface="+mn-lt"/>
              </a:defRPr>
            </a:lvl2pPr>
          </a:lstStyle>
          <a:p>
            <a:pPr lvl="0"/>
            <a:r>
              <a:rPr lang="en-US"/>
              <a:t>Click to edit Master text styles</a:t>
            </a:r>
          </a:p>
          <a:p>
            <a:pPr lvl="1"/>
            <a:r>
              <a:rPr lang="en-US"/>
              <a:t>Second level</a:t>
            </a:r>
          </a:p>
        </p:txBody>
      </p:sp>
      <p:sp>
        <p:nvSpPr>
          <p:cNvPr id="13" name="Text Placeholder 15"/>
          <p:cNvSpPr>
            <a:spLocks noGrp="1"/>
          </p:cNvSpPr>
          <p:nvPr>
            <p:ph type="body" sz="quarter" idx="17"/>
          </p:nvPr>
        </p:nvSpPr>
        <p:spPr>
          <a:xfrm>
            <a:off x="6702552" y="2002971"/>
            <a:ext cx="2048256" cy="4432662"/>
          </a:xfrm>
          <a:prstGeom prst="rect">
            <a:avLst/>
          </a:prstGeom>
          <a:solidFill>
            <a:srgbClr val="FFFFFF"/>
          </a:solidFill>
          <a:ln w="28575">
            <a:solidFill>
              <a:schemeClr val="accent1"/>
            </a:solidFill>
          </a:ln>
          <a:effectLst>
            <a:outerShdw blurRad="50800" dist="38100" dir="2700000" algn="tl" rotWithShape="0">
              <a:prstClr val="black">
                <a:alpha val="40000"/>
              </a:prstClr>
            </a:outerShdw>
          </a:effectLst>
        </p:spPr>
        <p:txBody>
          <a:bodyPr lIns="73152" tIns="182880" rIns="73152" bIns="73152"/>
          <a:lstStyle>
            <a:lvl1pPr marL="0" indent="0">
              <a:buNone/>
              <a:defRPr>
                <a:latin typeface="+mn-lt"/>
              </a:defRPr>
            </a:lvl1pPr>
            <a:lvl2pPr>
              <a:defRPr>
                <a:latin typeface="+mn-lt"/>
              </a:defRPr>
            </a:lvl2pPr>
          </a:lstStyle>
          <a:p>
            <a:pPr lvl="0"/>
            <a:r>
              <a:rPr lang="en-US"/>
              <a:t>Click to edit Master text styles</a:t>
            </a:r>
          </a:p>
          <a:p>
            <a:pPr lvl="1"/>
            <a:r>
              <a:rPr lang="en-US"/>
              <a:t>Second level</a:t>
            </a:r>
          </a:p>
        </p:txBody>
      </p:sp>
      <p:sp>
        <p:nvSpPr>
          <p:cNvPr id="10" name="Title Placeholder 5"/>
          <p:cNvSpPr>
            <a:spLocks noGrp="1"/>
          </p:cNvSpPr>
          <p:nvPr>
            <p:ph type="title"/>
          </p:nvPr>
        </p:nvSpPr>
        <p:spPr>
          <a:xfrm>
            <a:off x="205740" y="47264"/>
            <a:ext cx="7494625" cy="581857"/>
          </a:xfrm>
          <a:prstGeom prst="rect">
            <a:avLst/>
          </a:prstGeom>
        </p:spPr>
        <p:txBody>
          <a:bodyPr vert="horz" lIns="91440" tIns="45720" rIns="91440" bIns="45720" rtlCol="0" anchor="ctr">
            <a:normAutofit/>
          </a:bodyPr>
          <a:lstStyle>
            <a:lvl1pPr>
              <a:defRPr lang="en-US"/>
            </a:lvl1pPr>
          </a:lstStyle>
          <a:p>
            <a:pPr lvl="0"/>
            <a:r>
              <a:rPr lang="en-US"/>
              <a:t>Click to edit Master title style</a:t>
            </a:r>
          </a:p>
        </p:txBody>
      </p:sp>
      <p:sp>
        <p:nvSpPr>
          <p:cNvPr id="3" name="Text Placeholder 2"/>
          <p:cNvSpPr>
            <a:spLocks noGrp="1"/>
          </p:cNvSpPr>
          <p:nvPr>
            <p:ph type="body" sz="quarter" idx="18"/>
          </p:nvPr>
        </p:nvSpPr>
        <p:spPr>
          <a:xfrm>
            <a:off x="393701" y="1149350"/>
            <a:ext cx="8356600" cy="661988"/>
          </a:xfrm>
          <a:prstGeom prst="rect">
            <a:avLst/>
          </a:prstGeom>
        </p:spPr>
        <p:txBody>
          <a:bodyPr/>
          <a:lstStyle>
            <a:lvl1pPr marL="0" indent="0">
              <a:buNone/>
              <a:defRPr>
                <a:latin typeface="+mn-lt"/>
              </a:defRPr>
            </a:lvl1pPr>
          </a:lstStyle>
          <a:p>
            <a:pPr lvl="0"/>
            <a:endParaRPr lang="en-US"/>
          </a:p>
        </p:txBody>
      </p:sp>
    </p:spTree>
    <p:extLst>
      <p:ext uri="{BB962C8B-B14F-4D97-AF65-F5344CB8AC3E}">
        <p14:creationId val="193624482"/>
      </p:ext>
    </p:extLst>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title">
  <p:cSld name="Title Slide">
    <p:bg>
      <p:bgPr>
        <a:solidFill>
          <a:schemeClr val="bg1"/>
        </a:solidFill>
        <a:effectLst/>
      </p:bgPr>
    </p:bg>
    <p:spTree>
      <p:nvGrpSpPr>
        <p:cNvPr id="1" name=""/>
        <p:cNvGrpSpPr/>
        <p:nvPr/>
      </p:nvGrpSpPr>
      <p:grpSpPr>
        <a:xfrm>
          <a:off x="0" y="0"/>
          <a:ext cx="0" cy="0"/>
        </a:xfrm>
      </p:grpSpPr>
      <p:pic>
        <p:nvPicPr>
          <p:cNvPr id="24578" name="Picture 2" descr="http://admissions.yale.edu/sites/default/files/splash-arches.jpg?1281115993"/>
          <p:cNvPicPr>
            <a:picLocks noChangeAspect="1" noChangeArrowheads="1"/>
          </p:cNvPicPr>
          <p:nvPr userDrawn="1"/>
        </p:nvPicPr>
        <p:blipFill>
          <a:blip r:embed="rId1">
            <a:duotone>
              <a:schemeClr val="accent2">
                <a:shade val="45000"/>
                <a:satMod val="135000"/>
              </a:schemeClr>
              <a:prstClr val="white"/>
            </a:duotone>
            <a:extLst>
              <a:ext uri="{BEBA8EAE-BF5A-486C-A8C5-ECC9F3942E4B}">
                <a14:imgProps xmlns:a14="http://schemas.microsoft.com/office/drawing/2010/main">
                  <a14:imgLayer r:embed="rId2">
                    <a14:imgEffect>
                      <a14:sharpenSoften amount="10000"/>
                    </a14:imgEffect>
                    <a14:imgEffect>
                      <a14:saturation sat="0"/>
                    </a14:imgEffect>
                    <a14:imgEffect>
                      <a14:brightnessContrast bright="47000" contrast="-30000"/>
                    </a14:imgEffect>
                  </a14:imgLayer>
                </a14:imgProps>
              </a:ext>
              <a:ext uri="{28A0092B-C50C-407E-A947-70E740481C1C}">
                <a14:useLocalDpi xmlns:a14="http://schemas.microsoft.com/office/drawing/2010/main" val="0"/>
              </a:ext>
            </a:extLst>
          </a:blip>
          <a:stretch>
            <a:fillRect/>
          </a:stretch>
        </p:blipFill>
        <p:spPr bwMode="auto">
          <a:xfrm>
            <a:off x="1" y="746164"/>
            <a:ext cx="9144000" cy="6107332"/>
          </a:xfrm>
          <a:prstGeom prst="rect">
            <a:avLst/>
          </a:prstGeom>
          <a:noFill/>
          <a:effectLst>
            <a:glow rad="127000">
              <a:schemeClr val="accent1">
                <a:alpha val="0"/>
              </a:schemeClr>
            </a:glow>
            <a:outerShdw blurRad="50800" dist="50800" dir="5400000" algn="ctr" rotWithShape="0">
              <a:srgbClr val="000000">
                <a:alpha val="0"/>
              </a:srgbClr>
            </a:outerShdw>
            <a:softEdge rad="635000"/>
          </a:effectLst>
          <a:extLst>
            <a:ext uri="{909E8E84-426E-40DD-AFC4-6F175D3DCCD1}">
              <a14:hiddenFill xmlns:a14="http://schemas.microsoft.com/office/drawing/2010/main">
                <a:solidFill>
                  <a:srgbClr val="FFFFFF"/>
                </a:solidFill>
              </a14:hiddenFill>
            </a:ext>
          </a:extLst>
        </p:spPr>
      </p:pic>
      <p:sp>
        <p:nvSpPr>
          <p:cNvPr id="3700739" name="Rectangle 3"/>
          <p:cNvSpPr>
            <a:spLocks noGrp="1" noChangeArrowheads="1"/>
          </p:cNvSpPr>
          <p:nvPr>
            <p:ph type="ctrTitle" sz="quarter"/>
          </p:nvPr>
        </p:nvSpPr>
        <p:spPr>
          <a:xfrm>
            <a:off x="668890" y="3854661"/>
            <a:ext cx="7472780" cy="610780"/>
          </a:xfrm>
          <a:prstGeom prst="rect">
            <a:avLst/>
          </a:prstGeom>
        </p:spPr>
        <p:txBody>
          <a:bodyPr>
            <a:noAutofit/>
          </a:bodyPr>
          <a:lstStyle>
            <a:lvl1pPr>
              <a:lnSpc>
                <a:spcPct val="100000"/>
              </a:lnSpc>
              <a:spcBef>
                <a:spcPct val="100000"/>
              </a:spcBef>
              <a:buClr>
                <a:schemeClr val="tx2"/>
              </a:buClr>
              <a:buSzPct val="85000"/>
              <a:buFont typeface="Wingdings" panose="05000000000000000000" pitchFamily="2" charset="2"/>
              <a:buNone/>
              <a:defRPr sz="2400" b="1">
                <a:solidFill>
                  <a:srgbClr val="00346A"/>
                </a:solidFill>
                <a:latin typeface="Georgia" pitchFamily="18" charset="0"/>
              </a:defRPr>
            </a:lvl1pPr>
          </a:lstStyle>
          <a:p>
            <a:r>
              <a:rPr lang="en-US"/>
              <a:t>Click to edit Master title style</a:t>
            </a:r>
          </a:p>
        </p:txBody>
      </p:sp>
      <p:sp>
        <p:nvSpPr>
          <p:cNvPr id="3700740" name="Rectangle 4"/>
          <p:cNvSpPr>
            <a:spLocks noGrp="1" noChangeArrowheads="1"/>
          </p:cNvSpPr>
          <p:nvPr>
            <p:ph type="subTitle" sz="quarter" idx="1" hasCustomPrompt="1"/>
          </p:nvPr>
        </p:nvSpPr>
        <p:spPr>
          <a:xfrm>
            <a:off x="668889" y="4770034"/>
            <a:ext cx="6583362" cy="439737"/>
          </a:xfrm>
          <a:prstGeom prst="rect">
            <a:avLst/>
          </a:prstGeom>
        </p:spPr>
        <p:txBody>
          <a:bodyPr anchor="ctr" anchorCtr="0">
            <a:noAutofit/>
          </a:bodyPr>
          <a:lstStyle>
            <a:lvl1pPr>
              <a:lnSpc>
                <a:spcPct val="100000"/>
              </a:lnSpc>
              <a:spcBef>
                <a:spcPct val="15000"/>
              </a:spcBef>
              <a:buClrTx/>
              <a:buNone/>
              <a:defRPr sz="1575" b="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513ABAAD-ED9D-4E54-BD67-68A4537AAA4B}" type="datetime4">
              <a:rPr lang="en-US" smtClean="0"/>
              <a:t>February 3, 2016</a:t>
            </a:fld>
            <a:endParaRPr lang="en-US"/>
          </a:p>
        </p:txBody>
      </p:sp>
      <p:sp>
        <p:nvSpPr>
          <p:cNvPr id="5" name="TextBox 4"/>
          <p:cNvSpPr txBox="1"/>
          <p:nvPr userDrawn="1"/>
        </p:nvSpPr>
        <p:spPr>
          <a:xfrm>
            <a:off x="6007397" y="1836"/>
            <a:ext cx="3136605" cy="744328"/>
          </a:xfrm>
          <a:prstGeom prst="rect">
            <a:avLst/>
          </a:prstGeom>
        </p:spPr>
        <p:txBody>
          <a:bodyPr wrap="square" rtlCol="0" anchor="ctr">
            <a:noAutofit/>
          </a:bodyPr>
          <a:lstStyle/>
          <a:p>
            <a:pPr marL="1191" algn="r" fontAlgn="base">
              <a:lnSpc>
                <a:spcPct val="106000"/>
              </a:lnSpc>
              <a:spcBef>
                <a:spcPct val="80000"/>
              </a:spcBef>
              <a:spcAft>
                <a:spcPct val="0"/>
              </a:spcAft>
              <a:buClr>
                <a:srgbClr val="000000"/>
              </a:buClr>
              <a:buFont typeface="Wingdings 2" pitchFamily="18" charset="2"/>
              <a:buNone/>
            </a:pPr>
            <a:r>
              <a:rPr lang="en-US" sz="2400">
                <a:solidFill>
                  <a:srgbClr val="FFFFFF"/>
                </a:solidFill>
                <a:latin typeface="Baskerville Old Face" panose="02020602080505020303" pitchFamily="18" charset="0"/>
                <a:cs typeface="Arial"/>
              </a:rPr>
              <a:t>Workday@Yale</a:t>
            </a:r>
          </a:p>
        </p:txBody>
      </p:sp>
      <p:sp>
        <p:nvSpPr>
          <p:cNvPr id="11" name="TextBox 10"/>
          <p:cNvSpPr txBox="1"/>
          <p:nvPr userDrawn="1"/>
        </p:nvSpPr>
        <p:spPr>
          <a:xfrm>
            <a:off x="5999629" y="-12942"/>
            <a:ext cx="3136605" cy="744328"/>
          </a:xfrm>
          <a:prstGeom prst="rect">
            <a:avLst/>
          </a:prstGeom>
        </p:spPr>
        <p:txBody>
          <a:bodyPr wrap="square" rtlCol="0" anchor="ctr">
            <a:noAutofit/>
          </a:bodyPr>
          <a:lstStyle/>
          <a:p>
            <a:pPr marL="1191" algn="r" fontAlgn="base">
              <a:lnSpc>
                <a:spcPct val="106000"/>
              </a:lnSpc>
              <a:spcBef>
                <a:spcPct val="80000"/>
              </a:spcBef>
              <a:spcAft>
                <a:spcPct val="0"/>
              </a:spcAft>
              <a:buClr>
                <a:srgbClr val="000000"/>
              </a:buClr>
              <a:buFont typeface="Wingdings 2" pitchFamily="18" charset="2"/>
              <a:buNone/>
            </a:pPr>
            <a:r>
              <a:rPr lang="en-US" sz="2400">
                <a:solidFill>
                  <a:srgbClr val="FFFFFF"/>
                </a:solidFill>
                <a:latin typeface="Baskerville Old Face" panose="02020602080505020303" pitchFamily="18" charset="0"/>
                <a:cs typeface="Arial"/>
              </a:rPr>
              <a:t>Workday@Yale</a:t>
            </a:r>
          </a:p>
        </p:txBody>
      </p:sp>
      <p:sp>
        <p:nvSpPr>
          <p:cNvPr id="12" name="Rectangle 11"/>
          <p:cNvSpPr/>
          <p:nvPr userDrawn="1"/>
        </p:nvSpPr>
        <p:spPr bwMode="auto">
          <a:xfrm>
            <a:off x="0" y="0"/>
            <a:ext cx="9144000" cy="762000"/>
          </a:xfrm>
          <a:prstGeom prst="rect">
            <a:avLst/>
          </a:prstGeom>
          <a:solidFill>
            <a:srgbClr val="00346A"/>
          </a:solidFill>
          <a:ln w="12700">
            <a:solidFill>
              <a:srgbClr val="00346A"/>
            </a:solidFill>
            <a:miter lim="800000"/>
            <a:headEnd type="none" w="sm" len="sm"/>
            <a:tailEnd type="none" w="sm" len="sm"/>
          </a:ln>
        </p:spPr>
        <p:txBody>
          <a:bodyPr wrap="square" lIns="10287" tIns="10287" rIns="10287" bIns="10287" rtlCol="0" anchor="ctr" anchorCtr="1">
            <a:noAutofit/>
          </a:bodyPr>
          <a:lstStyle/>
          <a:p>
            <a:pPr algn="ctr" fontAlgn="base">
              <a:spcBef>
                <a:spcPct val="10000"/>
              </a:spcBef>
              <a:spcAft>
                <a:spcPct val="0"/>
              </a:spcAft>
              <a:buClr>
                <a:srgbClr val="000000"/>
              </a:buClr>
              <a:buSzPct val="85000"/>
            </a:pPr>
            <a:endParaRPr lang="en-US" sz="900">
              <a:solidFill>
                <a:srgbClr val="000000"/>
              </a:solidFill>
              <a:latin typeface="Calibri" pitchFamily="34" charset="0"/>
              <a:cs typeface="Arial"/>
            </a:endParaRPr>
          </a:p>
        </p:txBody>
      </p:sp>
      <p:sp>
        <p:nvSpPr>
          <p:cNvPr id="13" name="Rectangle 12"/>
          <p:cNvSpPr/>
          <p:nvPr userDrawn="1"/>
        </p:nvSpPr>
        <p:spPr bwMode="gray">
          <a:xfrm>
            <a:off x="1" y="750668"/>
            <a:ext cx="9144002" cy="78672"/>
          </a:xfrm>
          <a:prstGeom prst="rect">
            <a:avLst/>
          </a:prstGeom>
          <a:solidFill>
            <a:srgbClr val="978D85"/>
          </a:solidFill>
          <a:ln w="12700" cap="rnd" algn="ctr">
            <a:solidFill>
              <a:srgbClr val="978D85"/>
            </a:solidFill>
            <a:miter lim="800000"/>
          </a:ln>
        </p:spPr>
        <p:txBody>
          <a:bodyPr lIns="102870" rtlCol="0" anchor="ctr" anchorCtr="1"/>
          <a:lstStyle/>
          <a:p>
            <a:pPr algn="ctr" eaLnBrk="0" fontAlgn="base" hangingPunct="0">
              <a:lnSpc>
                <a:spcPct val="106000"/>
              </a:lnSpc>
              <a:spcBef>
                <a:spcPct val="0"/>
              </a:spcBef>
              <a:spcAft>
                <a:spcPct val="0"/>
              </a:spcAft>
            </a:pPr>
            <a:endParaRPr lang="en-US" sz="619" b="1">
              <a:solidFill>
                <a:srgbClr val="FFFFFF"/>
              </a:solidFill>
              <a:cs typeface="Arial"/>
            </a:endParaRPr>
          </a:p>
        </p:txBody>
      </p:sp>
    </p:spTree>
    <p:extLst>
      <p:ext uri="{BB962C8B-B14F-4D97-AF65-F5344CB8AC3E}">
        <p14:creationId val="4119608800"/>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12B8C06E-022D-4944-AEC1-C4C18C1F5233}"/>
              </a:ext>
            </a:extLst>
          </p:cNvPr>
          <p:cNvSpPr>
            <a:spLocks noGrp="1"/>
          </p:cNvSpPr>
          <p:nvPr>
            <p:ph type="title" hasCustomPrompt="1"/>
          </p:nvPr>
        </p:nvSpPr>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B4EAA46F-3B3F-1240-9262-8ADA629D9791}"/>
              </a:ext>
            </a:extLst>
          </p:cNvPr>
          <p:cNvSpPr>
            <a:spLocks noGrp="1"/>
          </p:cNvSpPr>
          <p:nvPr>
            <p:ph sz="half" idx="1"/>
          </p:nvPr>
        </p:nvSpPr>
        <p:spPr>
          <a:xfrm>
            <a:off x="391257" y="1743564"/>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31B092-B1B3-B646-BABF-BF3C86759AEA}"/>
              </a:ext>
            </a:extLst>
          </p:cNvPr>
          <p:cNvSpPr>
            <a:spLocks noGrp="1"/>
          </p:cNvSpPr>
          <p:nvPr>
            <p:ph sz="half" idx="2"/>
          </p:nvPr>
        </p:nvSpPr>
        <p:spPr>
          <a:xfrm>
            <a:off x="4909319" y="1743564"/>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ACD4FF-24BD-1348-ADB1-CDB9BF7322A0}"/>
              </a:ext>
            </a:extLst>
          </p:cNvPr>
          <p:cNvSpPr>
            <a:spLocks noGrp="1"/>
          </p:cNvSpPr>
          <p:nvPr>
            <p:ph type="sldNum" sz="quarter" idx="12"/>
          </p:nvPr>
        </p:nvSpPr>
        <p:spPr/>
        <p:txBody>
          <a:bodyPr/>
          <a:lstStyle/>
          <a:p>
            <a:fld id="{F55E13C6-A4BF-A842-9635-B1271B30A9E0}" type="slidenum">
              <a:rPr lang="en-US" smtClean="0"/>
              <a:t>‹#›</a:t>
            </a:fld>
            <a:endParaRPr lang="en-US"/>
          </a:p>
        </p:txBody>
      </p:sp>
      <p:cxnSp>
        <p:nvCxnSpPr>
          <p:cNvPr id="8" name="Straight Connector 7">
            <a:extLst>
              <a:ext uri="{FF2B5EF4-FFF2-40B4-BE49-F238E27FC236}">
                <a16:creationId xmlns:a16="http://schemas.microsoft.com/office/drawing/2014/main" id="{56E4C4D1-6458-CA4A-A221-1D59EC6A51B1}"/>
              </a:ext>
            </a:extLst>
          </p:cNvPr>
          <p:cNvCxnSpPr/>
          <p:nvPr userDrawn="1"/>
        </p:nvCxnSpPr>
        <p:spPr>
          <a:xfrm>
            <a:off x="0" y="1298422"/>
            <a:ext cx="9144000"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B2E8F16-3608-C449-B4A6-F9F32791C4F5}"/>
              </a:ext>
            </a:extLst>
          </p:cNvPr>
          <p:cNvCxnSpPr/>
          <p:nvPr userDrawn="1"/>
        </p:nvCxnSpPr>
        <p:spPr>
          <a:xfrm>
            <a:off x="0" y="6280730"/>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33EFD893-EE67-BD47-B803-7456FFB1255D}"/>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6893166" y="6400580"/>
            <a:ext cx="1865120" cy="182880"/>
          </a:xfrm>
          <a:prstGeom prst="rect">
            <a:avLst/>
          </a:prstGeom>
        </p:spPr>
      </p:pic>
    </p:spTree>
    <p:extLst>
      <p:ext uri="{BB962C8B-B14F-4D97-AF65-F5344CB8AC3E}">
        <p14:creationId val="3471495494"/>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Title Slide">
    <p:spTree>
      <p:nvGrpSpPr>
        <p:cNvPr id="1" name=""/>
        <p:cNvGrpSpPr/>
        <p:nvPr/>
      </p:nvGrpSpPr>
      <p:grpSpPr>
        <a:xfrm>
          <a:off x="0" y="0"/>
          <a:ext cx="0" cy="0"/>
        </a:xfrm>
      </p:grpSpPr>
      <p:sp>
        <p:nvSpPr>
          <p:cNvPr id="2" name="Title 1">
            <a:extLst>
              <a:ext uri="{FF2B5EF4-FFF2-40B4-BE49-F238E27FC236}">
                <a16:creationId xmlns:a16="http://schemas.microsoft.com/office/drawing/2014/main" id="{28DC1C57-F399-7548-BF40-BA9C78574CC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F5FBF8DB-A7AA-A142-AF13-A5B25B3F3C5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6" name="Slide Number Placeholder 5">
            <a:extLst>
              <a:ext uri="{FF2B5EF4-FFF2-40B4-BE49-F238E27FC236}">
                <a16:creationId xmlns:a16="http://schemas.microsoft.com/office/drawing/2014/main" id="{91FB10E3-3AB3-E349-9344-2895DFDF0332}"/>
              </a:ext>
            </a:extLst>
          </p:cNvPr>
          <p:cNvSpPr>
            <a:spLocks noGrp="1"/>
          </p:cNvSpPr>
          <p:nvPr>
            <p:ph type="sldNum" sz="quarter" idx="12"/>
          </p:nvPr>
        </p:nvSpPr>
        <p:spPr/>
        <p:txBody>
          <a:bodyPr/>
          <a:lstStyle/>
          <a:p>
            <a:fld id="{F55E13C6-A4BF-A842-9635-B1271B30A9E0}" type="slidenum">
              <a:rPr lang="en-US" smtClean="0"/>
              <a:t>‹#›</a:t>
            </a:fld>
            <a:endParaRPr lang="en-US"/>
          </a:p>
        </p:txBody>
      </p:sp>
    </p:spTree>
    <p:extLst>
      <p:ext uri="{BB962C8B-B14F-4D97-AF65-F5344CB8AC3E}">
        <p14:creationId val="3877507100"/>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0E3E4D3E-A274-0E4A-8C02-1E21BCEFFDD4}"/>
              </a:ext>
            </a:extLst>
          </p:cNvPr>
          <p:cNvSpPr>
            <a:spLocks noGrp="1"/>
          </p:cNvSpPr>
          <p:nvPr>
            <p:ph type="title" hasCustomPrompt="1"/>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7D55AD-5FAD-C341-8028-9689BFD0BA9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E885ED4B-B01D-F743-9865-253B2D10174A}"/>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542154D-4EED-DD48-97AC-0C5A816DBD4D}"/>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67E4AB6C-F901-3F4E-8E12-BC870883494D}"/>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B6A24134-619E-F749-9547-C92E91321BB2}"/>
              </a:ext>
            </a:extLst>
          </p:cNvPr>
          <p:cNvSpPr>
            <a:spLocks noGrp="1"/>
          </p:cNvSpPr>
          <p:nvPr>
            <p:ph type="sldNum" sz="quarter" idx="12"/>
          </p:nvPr>
        </p:nvSpPr>
        <p:spPr/>
        <p:txBody>
          <a:bodyPr/>
          <a:lstStyle/>
          <a:p>
            <a:fld id="{F55E13C6-A4BF-A842-9635-B1271B30A9E0}" type="slidenum">
              <a:rPr lang="en-US" smtClean="0"/>
              <a:t>‹#›</a:t>
            </a:fld>
            <a:endParaRPr lang="en-US"/>
          </a:p>
        </p:txBody>
      </p:sp>
      <p:pic>
        <p:nvPicPr>
          <p:cNvPr id="10" name="Picture 9">
            <a:extLst>
              <a:ext uri="{FF2B5EF4-FFF2-40B4-BE49-F238E27FC236}">
                <a16:creationId xmlns:a16="http://schemas.microsoft.com/office/drawing/2014/main" id="{A5F25A16-68E1-F743-86DC-A762B808C647}"/>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6893166" y="6400580"/>
            <a:ext cx="1865120" cy="182880"/>
          </a:xfrm>
          <a:prstGeom prst="rect">
            <a:avLst/>
          </a:prstGeom>
        </p:spPr>
      </p:pic>
    </p:spTree>
    <p:extLst>
      <p:ext uri="{BB962C8B-B14F-4D97-AF65-F5344CB8AC3E}">
        <p14:creationId val="4228487675"/>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a:extLst>
              <a:ext uri="{FF2B5EF4-FFF2-40B4-BE49-F238E27FC236}">
                <a16:creationId xmlns:a16="http://schemas.microsoft.com/office/drawing/2014/main" id="{643A857C-18E7-0244-883A-8C8054997DF0}"/>
              </a:ext>
            </a:extLst>
          </p:cNvPr>
          <p:cNvSpPr>
            <a:spLocks noGrp="1"/>
          </p:cNvSpPr>
          <p:nvPr>
            <p:ph type="title" hasCustomPrompt="1"/>
          </p:nvPr>
        </p:nvSpPr>
        <p:spPr/>
        <p:txBody>
          <a:bodyPr anchor="b"/>
          <a:lstStyle/>
          <a:p>
            <a:r>
              <a:rPr lang="en-US"/>
              <a:t>Click To Edit Master Title Style</a:t>
            </a:r>
          </a:p>
        </p:txBody>
      </p:sp>
      <p:sp>
        <p:nvSpPr>
          <p:cNvPr id="5" name="Slide Number Placeholder 4">
            <a:extLst>
              <a:ext uri="{FF2B5EF4-FFF2-40B4-BE49-F238E27FC236}">
                <a16:creationId xmlns:a16="http://schemas.microsoft.com/office/drawing/2014/main" id="{A056DDC0-F13E-0F47-AB0A-994E9FA9247F}"/>
              </a:ext>
            </a:extLst>
          </p:cNvPr>
          <p:cNvSpPr>
            <a:spLocks noGrp="1"/>
          </p:cNvSpPr>
          <p:nvPr>
            <p:ph type="sldNum" sz="quarter" idx="12"/>
          </p:nvPr>
        </p:nvSpPr>
        <p:spPr/>
        <p:txBody>
          <a:bodyPr/>
          <a:lstStyle/>
          <a:p>
            <a:fld id="{F55E13C6-A4BF-A842-9635-B1271B30A9E0}" type="slidenum">
              <a:rPr lang="en-US" smtClean="0"/>
              <a:t>‹#›</a:t>
            </a:fld>
            <a:endParaRPr lang="en-US"/>
          </a:p>
        </p:txBody>
      </p:sp>
      <p:cxnSp>
        <p:nvCxnSpPr>
          <p:cNvPr id="6" name="Straight Connector 5">
            <a:extLst>
              <a:ext uri="{FF2B5EF4-FFF2-40B4-BE49-F238E27FC236}">
                <a16:creationId xmlns:a16="http://schemas.microsoft.com/office/drawing/2014/main" id="{9775F099-EBE9-6247-873B-FF6471AE8E52}"/>
              </a:ext>
            </a:extLst>
          </p:cNvPr>
          <p:cNvCxnSpPr/>
          <p:nvPr userDrawn="1"/>
        </p:nvCxnSpPr>
        <p:spPr>
          <a:xfrm>
            <a:off x="0" y="6280730"/>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7626AE1-C8CE-DB4F-9921-D736786F4E0F}"/>
              </a:ext>
            </a:extLst>
          </p:cNvPr>
          <p:cNvCxnSpPr/>
          <p:nvPr userDrawn="1"/>
        </p:nvCxnSpPr>
        <p:spPr>
          <a:xfrm>
            <a:off x="0" y="1298422"/>
            <a:ext cx="9144000"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C3A098C-FC38-224D-B7F9-FAC261923E07}"/>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6893166" y="6400580"/>
            <a:ext cx="1865120" cy="182880"/>
          </a:xfrm>
          <a:prstGeom prst="rect">
            <a:avLst/>
          </a:prstGeom>
        </p:spPr>
      </p:pic>
    </p:spTree>
    <p:extLst>
      <p:ext uri="{BB962C8B-B14F-4D97-AF65-F5344CB8AC3E}">
        <p14:creationId val="2209823036"/>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Blank">
    <p:spTree>
      <p:nvGrpSpPr>
        <p:cNvPr id="1" name=""/>
        <p:cNvGrpSpPr/>
        <p:nvPr/>
      </p:nvGrpSpPr>
      <p:grpSpPr>
        <a:xfrm>
          <a:off x="0" y="0"/>
          <a:ext cx="0" cy="0"/>
        </a:xfrm>
      </p:grpSpPr>
      <p:sp>
        <p:nvSpPr>
          <p:cNvPr id="4" name="Slide Number Placeholder 3">
            <a:extLst>
              <a:ext uri="{FF2B5EF4-FFF2-40B4-BE49-F238E27FC236}">
                <a16:creationId xmlns:a16="http://schemas.microsoft.com/office/drawing/2014/main" id="{7DDDD07E-1012-9F47-98C5-75C6A489E137}"/>
              </a:ext>
            </a:extLst>
          </p:cNvPr>
          <p:cNvSpPr>
            <a:spLocks noGrp="1"/>
          </p:cNvSpPr>
          <p:nvPr>
            <p:ph type="sldNum" sz="quarter" idx="12"/>
          </p:nvPr>
        </p:nvSpPr>
        <p:spPr/>
        <p:txBody>
          <a:bodyPr/>
          <a:lstStyle/>
          <a:p>
            <a:fld id="{F55E13C6-A4BF-A842-9635-B1271B30A9E0}" type="slidenum">
              <a:rPr lang="en-US" smtClean="0"/>
              <a:t>‹#›</a:t>
            </a:fld>
            <a:endParaRPr lang="en-US"/>
          </a:p>
        </p:txBody>
      </p:sp>
    </p:spTree>
    <p:extLst>
      <p:ext uri="{BB962C8B-B14F-4D97-AF65-F5344CB8AC3E}">
        <p14:creationId val="549701349"/>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Title Slide">
    <p:spTree>
      <p:nvGrpSpPr>
        <p:cNvPr id="1" name=""/>
        <p:cNvGrpSpPr/>
        <p:nvPr/>
      </p:nvGrpSpPr>
      <p:grpSpPr>
        <a:xfrm>
          <a:off x="0" y="0"/>
          <a:ext cx="0" cy="0"/>
        </a:xfrm>
      </p:grpSpPr>
      <p:sp>
        <p:nvSpPr>
          <p:cNvPr id="5" name="Rectangle 4"/>
          <p:cNvSpPr/>
          <p:nvPr/>
        </p:nvSpPr>
        <p:spPr>
          <a:xfrm>
            <a:off x="0" y="-76200"/>
            <a:ext cx="9144000" cy="7086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3200" b="0" i="0" u="none" strike="noStrike" kern="1200" cap="none" spc="0" normalizeH="0" baseline="0" noProof="0">
              <a:ln>
                <a:noFill/>
              </a:ln>
              <a:solidFill>
                <a:srgbClr val="FFFFFF"/>
              </a:solidFill>
              <a:effectLst/>
              <a:uLnTx/>
              <a:uFillTx/>
              <a:latin typeface="Georgia"/>
              <a:ea typeface="+mn-ea"/>
              <a:cs typeface="+mn-cs"/>
            </a:endParaRPr>
          </a:p>
        </p:txBody>
      </p:sp>
      <p:sp>
        <p:nvSpPr>
          <p:cNvPr id="6" name="Rectangle 9"/>
          <p:cNvSpPr>
            <a:spLocks noChangeArrowheads="1"/>
          </p:cNvSpPr>
          <p:nvPr/>
        </p:nvSpPr>
        <p:spPr bwMode="auto">
          <a:xfrm>
            <a:off x="0" y="6011863"/>
            <a:ext cx="9144000" cy="998537"/>
          </a:xfrm>
          <a:prstGeom prst="rect">
            <a:avLst/>
          </a:prstGeom>
          <a:solidFill>
            <a:schemeClr val="bg1"/>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3200" b="0" i="0" u="none" strike="noStrike" kern="1200" cap="none" spc="0" normalizeH="0" baseline="0" noProof="0">
              <a:ln>
                <a:noFill/>
              </a:ln>
              <a:solidFill>
                <a:srgbClr val="FFFFFF"/>
              </a:solidFill>
              <a:effectLst/>
              <a:uLnTx/>
              <a:uFillTx/>
              <a:latin typeface="Georgia"/>
              <a:ea typeface="ＭＳ Ｐゴシック" charset="0"/>
            </a:endParaRPr>
          </a:p>
        </p:txBody>
      </p:sp>
      <p:sp>
        <p:nvSpPr>
          <p:cNvPr id="7" name="Rectangle 3"/>
          <p:cNvSpPr>
            <a:spLocks noChangeArrowheads="1"/>
          </p:cNvSpPr>
          <p:nvPr/>
        </p:nvSpPr>
        <p:spPr bwMode="auto">
          <a:xfrm>
            <a:off x="0" y="5748338"/>
            <a:ext cx="9144000" cy="228600"/>
          </a:xfrm>
          <a:prstGeom prst="rect">
            <a:avLst/>
          </a:prstGeom>
          <a:solidFill>
            <a:schemeClr val="bg2">
              <a:lumMod val="60000"/>
              <a:lumOff val="40000"/>
            </a:schemeClr>
          </a:solidFill>
          <a:ln w="9525">
            <a:noFill/>
            <a:miter lim="800000"/>
          </a:ln>
        </p:spPr>
        <p:txBody>
          <a:bodyPr wrap="none" anchor="ct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3200" b="0" i="0" u="none" strike="noStrike" kern="1200" cap="none" spc="0" normalizeH="0" baseline="0" noProof="0">
              <a:ln>
                <a:noFill/>
              </a:ln>
              <a:solidFill>
                <a:srgbClr val="000000"/>
              </a:solidFill>
              <a:effectLst/>
              <a:uLnTx/>
              <a:uFillTx/>
              <a:latin typeface="Arial" pitchFamily="-108" charset="0"/>
              <a:ea typeface="MS PGothic" charset="0"/>
              <a:cs typeface="MS PGothic" charset="0"/>
            </a:endParaRPr>
          </a:p>
        </p:txBody>
      </p:sp>
      <p:sp>
        <p:nvSpPr>
          <p:cNvPr id="8" name="Rectangle 4"/>
          <p:cNvSpPr>
            <a:spLocks noChangeArrowheads="1"/>
          </p:cNvSpPr>
          <p:nvPr/>
        </p:nvSpPr>
        <p:spPr bwMode="auto">
          <a:xfrm>
            <a:off x="0" y="228600"/>
            <a:ext cx="9144000" cy="5664200"/>
          </a:xfrm>
          <a:prstGeom prst="rect">
            <a:avLst/>
          </a:prstGeom>
          <a:solidFill>
            <a:schemeClr val="accent6"/>
          </a:solidFill>
          <a:ln w="9525">
            <a:noFill/>
            <a:miter lim="800000"/>
          </a:ln>
        </p:spPr>
        <p:txBody>
          <a:bodyPr wrap="none" anchor="ct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3200" b="0" i="0" u="none" strike="noStrike" kern="1200" cap="none" spc="0" normalizeH="0" baseline="0" noProof="0">
              <a:ln>
                <a:noFill/>
              </a:ln>
              <a:solidFill>
                <a:srgbClr val="000000"/>
              </a:solidFill>
              <a:effectLst/>
              <a:uLnTx/>
              <a:uFillTx/>
              <a:latin typeface="Georgia"/>
              <a:ea typeface="ＭＳ Ｐゴシック" charset="0"/>
              <a:cs typeface="MS PGothic" charset="0"/>
            </a:endParaRPr>
          </a:p>
        </p:txBody>
      </p:sp>
      <p:sp>
        <p:nvSpPr>
          <p:cNvPr id="9" name="Picture 12" descr="YSM_Shield_CMYK.jpg"/>
          <p:cNvSpPr>
            <a:spLocks noChangeAspect="1"/>
          </p:cNvSpPr>
          <p:nvPr/>
        </p:nvSpPr>
        <p:spPr bwMode="auto">
          <a:xfrm>
            <a:off x="8343900" y="6143625"/>
            <a:ext cx="5715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3200" b="0" i="0" u="none" strike="noStrike" kern="1200" cap="none" spc="0" normalizeH="0" baseline="0" noProof="0">
              <a:ln>
                <a:noFill/>
              </a:ln>
              <a:solidFill>
                <a:srgbClr val="000000"/>
              </a:solidFill>
              <a:effectLst/>
              <a:uLnTx/>
              <a:uFillTx/>
              <a:latin typeface="Arial"/>
              <a:ea typeface="ＭＳ Ｐゴシック" charset="0"/>
            </a:endParaRPr>
          </a:p>
        </p:txBody>
      </p:sp>
      <p:pic>
        <p:nvPicPr>
          <p:cNvPr id="10" name="Picture 2" descr="Z:\Justin\Logos\YSM\New Brand\YSM_YaleBlue_CMYK.png"/>
          <p:cNvPicPr>
            <a:picLocks noChangeAspect="1" noChangeArrowheads="1"/>
          </p:cNvPicPr>
          <p:nvPr/>
        </p:nvPicPr>
        <p:blipFill>
          <a:blip r:embed="rId1">
            <a:extLst>
              <a:ext uri="{28A0092B-C50C-407E-A947-70E740481C1C}">
                <a14:useLocalDpi xmlns:a14="http://schemas.microsoft.com/office/drawing/2010/main" val="0"/>
              </a:ext>
            </a:extLst>
          </a:blip>
          <a:stretch>
            <a:fillRect/>
          </a:stretch>
        </p:blipFill>
        <p:spPr bwMode="auto">
          <a:xfrm>
            <a:off x="533400" y="6343650"/>
            <a:ext cx="365283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Placeholder 14"/>
          <p:cNvSpPr>
            <a:spLocks noGrp="1"/>
          </p:cNvSpPr>
          <p:nvPr>
            <p:ph type="title"/>
          </p:nvPr>
        </p:nvSpPr>
        <p:spPr>
          <a:xfrm>
            <a:off x="533400" y="990600"/>
            <a:ext cx="8229600" cy="1541463"/>
          </a:xfrm>
          <a:prstGeom prst="rect">
            <a:avLst/>
          </a:prstGeom>
        </p:spPr>
        <p:txBody>
          <a:bodyPr rtlCol="0" anchor="b">
            <a:normAutofit/>
          </a:bodyPr>
          <a:lstStyle>
            <a:lvl1pPr algn="l" defTabSz="914400" rtl="0" eaLnBrk="1" latinLnBrk="0" hangingPunct="1">
              <a:spcBef>
                <a:spcPct val="0"/>
              </a:spcBef>
              <a:buNone/>
              <a:defRPr lang="en-US" sz="4400" kern="1200" baseline="0">
                <a:solidFill>
                  <a:schemeClr val="bg1"/>
                </a:solidFill>
                <a:latin typeface="Georgia" pitchFamily="18" charset="0"/>
                <a:ea typeface="ＭＳ Ｐゴシック" pitchFamily="34" charset="-128"/>
                <a:cs typeface="+mn-cs"/>
              </a:defRPr>
            </a:lvl1pPr>
          </a:lstStyle>
          <a:p>
            <a:r>
              <a:rPr lang="en-US"/>
              <a:t>Click to edit Master title style</a:t>
            </a:r>
          </a:p>
        </p:txBody>
      </p:sp>
      <p:sp>
        <p:nvSpPr>
          <p:cNvPr id="17" name="Text Placeholder 16"/>
          <p:cNvSpPr>
            <a:spLocks noGrp="1"/>
          </p:cNvSpPr>
          <p:nvPr>
            <p:ph type="body" sz="quarter" idx="10"/>
          </p:nvPr>
        </p:nvSpPr>
        <p:spPr>
          <a:xfrm>
            <a:off x="533400" y="2514600"/>
            <a:ext cx="8229600" cy="914400"/>
          </a:xfrm>
        </p:spPr>
        <p:txBody>
          <a:bodyPr/>
          <a:lstStyle>
            <a:lvl1pPr marL="342900" marR="0" indent="-342900" algn="l" defTabSz="914400" rtl="0" eaLnBrk="1" fontAlgn="base" latinLnBrk="0" hangingPunct="1">
              <a:lnSpc>
                <a:spcPct val="100000"/>
              </a:lnSpc>
              <a:spcBef>
                <a:spcPct val="0"/>
              </a:spcBef>
              <a:spcAft>
                <a:spcPct val="0"/>
              </a:spcAft>
              <a:buClrTx/>
              <a:buSzTx/>
              <a:buFont typeface="Arial" panose="020b0604020202020204" pitchFamily="34" charset="0"/>
              <a:buNone/>
              <a:defRPr lang="en-US" sz="2000" kern="1200" noProof="0">
                <a:solidFill>
                  <a:schemeClr val="bg1"/>
                </a:solidFill>
                <a:latin typeface="Georgia" pitchFamily="18" charset="0"/>
                <a:ea typeface="ＭＳ Ｐゴシック" pitchFamily="34" charset="-128"/>
              </a:defRPr>
            </a:lvl1pPr>
          </a:lstStyle>
          <a:p>
            <a:pPr lvl="0"/>
            <a:r>
              <a:rPr lang="en-US" noProof="0"/>
              <a:t>Click to edit Master text styles</a:t>
            </a:r>
          </a:p>
        </p:txBody>
      </p:sp>
      <p:sp>
        <p:nvSpPr>
          <p:cNvPr id="19" name="Text Placeholder 18"/>
          <p:cNvSpPr>
            <a:spLocks noGrp="1"/>
          </p:cNvSpPr>
          <p:nvPr>
            <p:ph type="body" sz="quarter" idx="11"/>
          </p:nvPr>
        </p:nvSpPr>
        <p:spPr>
          <a:xfrm>
            <a:off x="533400" y="3657600"/>
            <a:ext cx="8229600" cy="762000"/>
          </a:xfrm>
        </p:spPr>
        <p:txBody>
          <a:bodyPr/>
          <a:lstStyle>
            <a:lvl1pPr>
              <a:buNone/>
              <a:defRPr lang="en-US" sz="1800" i="1" kern="1200" baseline="0" smtClean="0">
                <a:solidFill>
                  <a:schemeClr val="bg1"/>
                </a:solidFill>
                <a:latin typeface="Georgia" pitchFamily="18" charset="0"/>
                <a:ea typeface="ＭＳ Ｐゴシック" pitchFamily="34" charset="-128"/>
                <a:cs typeface="+mn-cs"/>
              </a:defRPr>
            </a:lvl1pPr>
          </a:lstStyle>
          <a:p>
            <a:pPr lvl="0"/>
            <a:r>
              <a:rPr lang="en-US"/>
              <a:t>Click to edit Master text styles</a:t>
            </a:r>
          </a:p>
        </p:txBody>
      </p:sp>
    </p:spTree>
    <p:extLst>
      <p:ext uri="{BB962C8B-B14F-4D97-AF65-F5344CB8AC3E}">
        <p14:creationId val="1708154411"/>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p:cNvSpPr>
            <a:spLocks noGrp="1"/>
          </p:cNvSpPr>
          <p:nvPr>
            <p:ph type="title"/>
          </p:nvPr>
        </p:nvSpPr>
        <p:spPr/>
        <p:txBody>
          <a:bodyPr vert="horz" lIns="91440" tIns="45720" rIns="91440" bIns="45720" rtlCol="0" anchor="ctr">
            <a:normAutofit/>
          </a:bodyPr>
          <a:lstStyle>
            <a:lvl1pPr>
              <a:defRPr lang="en-US"/>
            </a:lvl1pPr>
          </a:lstStyle>
          <a:p>
            <a:pPr lvl="0"/>
            <a:r>
              <a:rPr lang="en-US"/>
              <a:t>Click to edit Master title style</a:t>
            </a:r>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72553" y="6356351"/>
            <a:ext cx="20574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9BEF1C-2105-4E62-BAC5-EBCA5A5E8582}" type="slidenum">
              <a:rPr lang="en-US" smtClean="0"/>
              <a:t>‹#›</a:t>
            </a:fld>
            <a:endParaRPr lang="en-US"/>
          </a:p>
        </p:txBody>
      </p:sp>
    </p:spTree>
    <p:extLst>
      <p:ext uri="{BB962C8B-B14F-4D97-AF65-F5344CB8AC3E}">
        <p14:creationId val="964500638"/>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theme" Target="../theme/theme1.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3.png" /><Relationship Id="rId3" Type="http://schemas.openxmlformats.org/officeDocument/2006/relationships/theme" Target="../theme/theme2.xml" /></Relationships>
</file>

<file path=ppt/slideMasters/_rels/slideMaster3.xml.rels>&#65279;<?xml version="1.0" encoding="utf-8" standalone="yes"?><Relationships xmlns="http://schemas.openxmlformats.org/package/2006/relationships"><Relationship Id="rId1" Type="http://schemas.openxmlformats.org/officeDocument/2006/relationships/slideLayout" Target="../slideLayouts/slideLayout9.xml" /><Relationship Id="rId10" Type="http://schemas.openxmlformats.org/officeDocument/2006/relationships/slideLayout" Target="../slideLayouts/slideLayout18.xml" /><Relationship Id="rId11" Type="http://schemas.openxmlformats.org/officeDocument/2006/relationships/slideLayout" Target="../slideLayouts/slideLayout19.xml" /><Relationship Id="rId12" Type="http://schemas.openxmlformats.org/officeDocument/2006/relationships/slideLayout" Target="../slideLayouts/slideLayout20.xml" /><Relationship Id="rId13" Type="http://schemas.openxmlformats.org/officeDocument/2006/relationships/slideLayout" Target="../slideLayouts/slideLayout21.xml" /><Relationship Id="rId14" Type="http://schemas.openxmlformats.org/officeDocument/2006/relationships/slideLayout" Target="../slideLayouts/slideLayout22.xml" /><Relationship Id="rId15" Type="http://schemas.openxmlformats.org/officeDocument/2006/relationships/theme" Target="../theme/theme3.xml" /><Relationship Id="rId2" Type="http://schemas.openxmlformats.org/officeDocument/2006/relationships/slideLayout" Target="../slideLayouts/slideLayout10.xml" /><Relationship Id="rId3" Type="http://schemas.openxmlformats.org/officeDocument/2006/relationships/slideLayout" Target="../slideLayouts/slideLayout11.xml" /><Relationship Id="rId4" Type="http://schemas.openxmlformats.org/officeDocument/2006/relationships/slideLayout" Target="../slideLayouts/slideLayout12.xml" /><Relationship Id="rId5" Type="http://schemas.openxmlformats.org/officeDocument/2006/relationships/slideLayout" Target="../slideLayouts/slideLayout13.xml" /><Relationship Id="rId6" Type="http://schemas.openxmlformats.org/officeDocument/2006/relationships/slideLayout" Target="../slideLayouts/slideLayout14.xml" /><Relationship Id="rId7" Type="http://schemas.openxmlformats.org/officeDocument/2006/relationships/slideLayout" Target="../slideLayouts/slideLayout15.xml" /><Relationship Id="rId8" Type="http://schemas.openxmlformats.org/officeDocument/2006/relationships/slideLayout" Target="../slideLayouts/slideLayout16.xml" /><Relationship Id="rId9" Type="http://schemas.openxmlformats.org/officeDocument/2006/relationships/slideLayout" Target="../slideLayouts/slideLayout17.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Title Placeholder 1">
            <a:extLst>
              <a:ext uri="{FF2B5EF4-FFF2-40B4-BE49-F238E27FC236}">
                <a16:creationId xmlns:a16="http://schemas.microsoft.com/office/drawing/2014/main" id="{7952373C-2DF0-3C46-836E-BD4EC05A1752}"/>
              </a:ext>
            </a:extLst>
          </p:cNvPr>
          <p:cNvSpPr>
            <a:spLocks noGrp="1"/>
          </p:cNvSpPr>
          <p:nvPr>
            <p:ph type="title"/>
          </p:nvPr>
        </p:nvSpPr>
        <p:spPr>
          <a:xfrm>
            <a:off x="391259" y="365126"/>
            <a:ext cx="8401050" cy="90096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665639BE-57D3-454B-B948-57502CD289C7}"/>
              </a:ext>
            </a:extLst>
          </p:cNvPr>
          <p:cNvSpPr>
            <a:spLocks noGrp="1"/>
          </p:cNvSpPr>
          <p:nvPr>
            <p:ph type="body" idx="1"/>
          </p:nvPr>
        </p:nvSpPr>
        <p:spPr>
          <a:xfrm>
            <a:off x="391259" y="1825625"/>
            <a:ext cx="840105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2265204-ECC6-AF43-8BA0-AC535DC210A3}"/>
              </a:ext>
            </a:extLst>
          </p:cNvPr>
          <p:cNvSpPr>
            <a:spLocks noGrp="1"/>
          </p:cNvSpPr>
          <p:nvPr>
            <p:ph type="sldNum" sz="quarter" idx="4"/>
          </p:nvPr>
        </p:nvSpPr>
        <p:spPr>
          <a:xfrm>
            <a:off x="386861" y="6309459"/>
            <a:ext cx="294543"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55E13C6-A4BF-A842-9635-B1271B30A9E0}" type="slidenum">
              <a:rPr lang="en-US" smtClean="0"/>
              <a:t>‹#›</a:t>
            </a:fld>
            <a:endParaRPr lang="en-US"/>
          </a:p>
        </p:txBody>
      </p:sp>
    </p:spTree>
    <p:extLst>
      <p:ext uri="{BB962C8B-B14F-4D97-AF65-F5344CB8AC3E}">
        <p14:creationId val="15908479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transition/>
  <p:timing/>
  <p:hf hdr="0" ftr="0" dt="0"/>
  <p:txStyles>
    <p:titleStyle>
      <a:lvl1pPr algn="l" defTabSz="685800" rtl="0" eaLnBrk="1" latinLnBrk="0" hangingPunct="1">
        <a:lnSpc>
          <a:spcPct val="90000"/>
        </a:lnSpc>
        <a:spcBef>
          <a:spcPct val="0"/>
        </a:spcBef>
        <a:buNone/>
        <a:defRPr sz="21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1" latinLnBrk="0" hangingPunct="1">
        <a:lnSpc>
          <a:spcPct val="90000"/>
        </a:lnSpc>
        <a:spcBef>
          <a:spcPts val="375"/>
        </a:spcBef>
        <a:buSzPct val="60000"/>
        <a:buFont typeface="LucidaGrande"/>
        <a:buChar char="○"/>
        <a:defRPr sz="165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1" latinLnBrk="0" hangingPunct="1">
        <a:lnSpc>
          <a:spcPct val="90000"/>
        </a:lnSpc>
        <a:spcBef>
          <a:spcPts val="375"/>
        </a:spcBef>
        <a:buFont typeface="CambriaMath"/>
        <a:buChar char="⎯"/>
        <a:defRPr sz="135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solidFill>
          <a:schemeClr val="bg1"/>
        </a:solidFill>
        <a:effectLst/>
      </p:bgPr>
    </p:bg>
    <p:spTree>
      <p:nvGrpSpPr>
        <p:cNvPr id="1" name=""/>
        <p:cNvGrpSpPr/>
        <p:nvPr/>
      </p:nvGrpSpPr>
      <p:grpSpPr>
        <a:xfrm>
          <a:off x="0" y="0"/>
          <a:ext cx="0" cy="0"/>
        </a:xfrm>
      </p:grpSpPr>
      <p:sp>
        <p:nvSpPr>
          <p:cNvPr id="12" name="Rectangle 3"/>
          <p:cNvSpPr>
            <a:spLocks noChangeArrowheads="1"/>
          </p:cNvSpPr>
          <p:nvPr/>
        </p:nvSpPr>
        <p:spPr bwMode="auto">
          <a:xfrm>
            <a:off x="0" y="960438"/>
            <a:ext cx="9144000" cy="228600"/>
          </a:xfrm>
          <a:prstGeom prst="rect">
            <a:avLst/>
          </a:prstGeom>
          <a:solidFill>
            <a:schemeClr val="bg2">
              <a:lumMod val="60000"/>
              <a:lumOff val="40000"/>
            </a:schemeClr>
          </a:solidFill>
          <a:ln w="9525">
            <a:noFill/>
            <a:miter lim="800000"/>
          </a:ln>
        </p:spPr>
        <p:txBody>
          <a:bodyPr wrap="none" anchor="ctr"/>
          <a:lstStyle/>
          <a:p>
            <a:pPr fontAlgn="auto">
              <a:spcBef>
                <a:spcPct val="0"/>
              </a:spcBef>
              <a:spcAft>
                <a:spcPct val="0"/>
              </a:spcAft>
              <a:defRPr/>
            </a:pPr>
            <a:endParaRPr lang="en-US">
              <a:latin typeface="Arial" pitchFamily="-108" charset="0"/>
              <a:ea typeface="MS PGothic" charset="0"/>
              <a:cs typeface="MS PGothic" charset="0"/>
            </a:endParaRPr>
          </a:p>
        </p:txBody>
      </p:sp>
      <p:sp>
        <p:nvSpPr>
          <p:cNvPr id="11" name="Rectangle 22"/>
          <p:cNvSpPr>
            <a:spLocks noChangeArrowheads="1"/>
          </p:cNvSpPr>
          <p:nvPr/>
        </p:nvSpPr>
        <p:spPr bwMode="auto">
          <a:xfrm>
            <a:off x="0" y="-7938"/>
            <a:ext cx="9144000" cy="1163638"/>
          </a:xfrm>
          <a:prstGeom prst="rect">
            <a:avLst/>
          </a:prstGeom>
          <a:solidFill>
            <a:schemeClr val="accent6"/>
          </a:solidFill>
          <a:ln w="9525">
            <a:noFill/>
            <a:miter lim="800000"/>
          </a:ln>
          <a:effectLst/>
        </p:spPr>
        <p:txBody>
          <a:bodyPr wrap="none" anchor="ctr"/>
          <a:lstStyle/>
          <a:p>
            <a:pPr fontAlgn="auto">
              <a:spcBef>
                <a:spcPct val="0"/>
              </a:spcBef>
              <a:spcAft>
                <a:spcPct val="0"/>
              </a:spcAft>
              <a:defRPr/>
            </a:pPr>
            <a:endParaRPr lang="en-US">
              <a:ea typeface="MS PGothic" pitchFamily="34" charset="-128"/>
              <a:cs typeface="+mn-cs"/>
            </a:endParaRPr>
          </a:p>
        </p:txBody>
      </p:sp>
      <p:sp>
        <p:nvSpPr>
          <p:cNvPr id="1028" name="Rectangle 4"/>
          <p:cNvSpPr>
            <a:spLocks noGrp="1" noChangeArrowheads="1"/>
          </p:cNvSpPr>
          <p:nvPr>
            <p:ph type="title"/>
          </p:nvPr>
        </p:nvSpPr>
        <p:spPr bwMode="auto">
          <a:xfrm>
            <a:off x="538163" y="152400"/>
            <a:ext cx="8135937"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5="http://schemas.microsoft.com/office/powerpoint/2012/main" xmlns:p159="http://schemas.microsoft.com/office/powerpoint/2015/09/main"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ko-KR"/>
              <a:t>Slide title goes here even if it goes longer than a line</a:t>
            </a:r>
            <a:endParaRPr lang="ko-KR" altLang="en-US"/>
          </a:p>
        </p:txBody>
      </p:sp>
      <p:sp>
        <p:nvSpPr>
          <p:cNvPr id="1029" name="Rectangle 6"/>
          <p:cNvSpPr>
            <a:spLocks noGrp="1" noChangeArrowheads="1"/>
          </p:cNvSpPr>
          <p:nvPr>
            <p:ph type="body" idx="1"/>
          </p:nvPr>
        </p:nvSpPr>
        <p:spPr bwMode="auto">
          <a:xfrm>
            <a:off x="538163" y="1447800"/>
            <a:ext cx="8123237" cy="466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5="http://schemas.microsoft.com/office/powerpoint/2012/main" xmlns:p159="http://schemas.microsoft.com/office/powerpoint/2015/09/main"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p>
        </p:txBody>
      </p:sp>
      <p:sp>
        <p:nvSpPr>
          <p:cNvPr id="4103" name="Text Box 7"/>
          <p:cNvSpPr txBox="1">
            <a:spLocks noChangeArrowheads="1"/>
          </p:cNvSpPr>
          <p:nvPr/>
        </p:nvSpPr>
        <p:spPr bwMode="auto">
          <a:xfrm>
            <a:off x="7704138" y="6584950"/>
            <a:ext cx="1295400" cy="214313"/>
          </a:xfrm>
          <a:prstGeom prst="rect">
            <a:avLst/>
          </a:prstGeom>
          <a:noFill/>
          <a:ln w="9525" algn="ctr">
            <a:noFill/>
            <a:miter lim="800000"/>
          </a:ln>
          <a:effectLst/>
        </p:spPr>
        <p:txBody>
          <a:bodyPr>
            <a:spAutoFit/>
          </a:bodyPr>
          <a:lstStyle>
            <a:lvl1pPr eaLnBrk="0" hangingPunct="0">
              <a:defRPr sz="3200">
                <a:solidFill>
                  <a:schemeClr val="tx1"/>
                </a:solidFill>
                <a:latin typeface="Arial"/>
                <a:ea typeface="ＭＳ Ｐゴシック" charset="0"/>
                <a:cs typeface="ＭＳ Ｐゴシック" charset="0"/>
              </a:defRPr>
            </a:lvl1pPr>
            <a:lvl2pPr marL="37931725" indent="-37474525" eaLnBrk="0" hangingPunct="0">
              <a:defRPr sz="3200">
                <a:solidFill>
                  <a:schemeClr val="tx1"/>
                </a:solidFill>
                <a:latin typeface="Arial"/>
                <a:ea typeface="ＭＳ Ｐゴシック" charset="0"/>
              </a:defRPr>
            </a:lvl2pPr>
            <a:lvl3pPr eaLnBrk="0" hangingPunct="0">
              <a:defRPr sz="3200">
                <a:solidFill>
                  <a:schemeClr val="tx1"/>
                </a:solidFill>
                <a:latin typeface="Arial"/>
                <a:ea typeface="ＭＳ Ｐゴシック" charset="0"/>
              </a:defRPr>
            </a:lvl3pPr>
            <a:lvl4pPr eaLnBrk="0" hangingPunct="0">
              <a:defRPr sz="3200">
                <a:solidFill>
                  <a:schemeClr val="tx1"/>
                </a:solidFill>
                <a:latin typeface="Arial"/>
                <a:ea typeface="ＭＳ Ｐゴシック" charset="0"/>
              </a:defRPr>
            </a:lvl4pPr>
            <a:lvl5pPr eaLnBrk="0" hangingPunct="0">
              <a:defRPr sz="3200">
                <a:solidFill>
                  <a:schemeClr val="tx1"/>
                </a:solidFill>
                <a:latin typeface="Arial"/>
                <a:ea typeface="ＭＳ Ｐゴシック" charset="0"/>
              </a:defRPr>
            </a:lvl5pPr>
            <a:lvl6pPr marL="457200" eaLnBrk="0" fontAlgn="base" hangingPunct="0">
              <a:spcBef>
                <a:spcPct val="0"/>
              </a:spcBef>
              <a:spcAft>
                <a:spcPct val="0"/>
              </a:spcAft>
              <a:defRPr sz="3200">
                <a:solidFill>
                  <a:schemeClr val="tx1"/>
                </a:solidFill>
                <a:latin typeface="Arial"/>
                <a:ea typeface="ＭＳ Ｐゴシック" charset="0"/>
              </a:defRPr>
            </a:lvl6pPr>
            <a:lvl7pPr marL="914400" eaLnBrk="0" fontAlgn="base" hangingPunct="0">
              <a:spcBef>
                <a:spcPct val="0"/>
              </a:spcBef>
              <a:spcAft>
                <a:spcPct val="0"/>
              </a:spcAft>
              <a:defRPr sz="3200">
                <a:solidFill>
                  <a:schemeClr val="tx1"/>
                </a:solidFill>
                <a:latin typeface="Arial"/>
                <a:ea typeface="ＭＳ Ｐゴシック" charset="0"/>
              </a:defRPr>
            </a:lvl7pPr>
            <a:lvl8pPr marL="1371600" eaLnBrk="0" fontAlgn="base" hangingPunct="0">
              <a:spcBef>
                <a:spcPct val="0"/>
              </a:spcBef>
              <a:spcAft>
                <a:spcPct val="0"/>
              </a:spcAft>
              <a:defRPr sz="3200">
                <a:solidFill>
                  <a:schemeClr val="tx1"/>
                </a:solidFill>
                <a:latin typeface="Arial"/>
                <a:ea typeface="ＭＳ Ｐゴシック" charset="0"/>
              </a:defRPr>
            </a:lvl8pPr>
            <a:lvl9pPr marL="1828800" eaLnBrk="0" fontAlgn="base" hangingPunct="0">
              <a:spcBef>
                <a:spcPct val="0"/>
              </a:spcBef>
              <a:spcAft>
                <a:spcPct val="0"/>
              </a:spcAft>
              <a:defRPr sz="3200">
                <a:solidFill>
                  <a:schemeClr val="tx1"/>
                </a:solidFill>
                <a:latin typeface="Arial"/>
                <a:ea typeface="ＭＳ Ｐゴシック" charset="0"/>
              </a:defRPr>
            </a:lvl9pPr>
          </a:lstStyle>
          <a:p>
            <a:pPr algn="r" eaLnBrk="1" hangingPunct="1">
              <a:spcBef>
                <a:spcPct val="50000"/>
              </a:spcBef>
              <a:defRPr/>
            </a:pPr>
            <a:r>
              <a:rPr lang="en-US" altLang="ko-KR" sz="800" b="1">
                <a:solidFill>
                  <a:schemeClr val="tx2"/>
                </a:solidFill>
                <a:latin typeface="Georgia"/>
              </a:rPr>
              <a:t>S L I D E  </a:t>
            </a:r>
            <a:fld id="{D2D46FE7-1E76-D24B-A304-7EC31536695C}" type="slidenum">
              <a:rPr lang="en-US" altLang="ko-KR" sz="800" b="1" smtClean="0">
                <a:solidFill>
                  <a:schemeClr val="tx2"/>
                </a:solidFill>
                <a:latin typeface="Georgia"/>
              </a:rPr>
              <a:pPr algn="r" eaLnBrk="1" hangingPunct="1">
                <a:spcBef>
                  <a:spcPct val="50000"/>
                </a:spcBef>
                <a:defRPr/>
              </a:pPr>
              <a:t>1</a:t>
            </a:fld>
            <a:endParaRPr lang="en-US" altLang="ko-KR" sz="800" b="1">
              <a:solidFill>
                <a:schemeClr val="tx2"/>
              </a:solidFill>
              <a:latin typeface="Georgia"/>
            </a:endParaRPr>
          </a:p>
        </p:txBody>
      </p:sp>
      <p:sp>
        <p:nvSpPr>
          <p:cNvPr id="4118" name="Rectangle 22"/>
          <p:cNvSpPr>
            <a:spLocks noChangeArrowheads="1"/>
          </p:cNvSpPr>
          <p:nvPr/>
        </p:nvSpPr>
        <p:spPr bwMode="auto">
          <a:xfrm>
            <a:off x="0" y="6451600"/>
            <a:ext cx="9144000" cy="58738"/>
          </a:xfrm>
          <a:prstGeom prst="rect">
            <a:avLst/>
          </a:prstGeom>
          <a:solidFill>
            <a:schemeClr val="bg2">
              <a:lumMod val="60000"/>
              <a:lumOff val="40000"/>
            </a:schemeClr>
          </a:solidFill>
          <a:ln w="9525">
            <a:noFill/>
            <a:miter lim="800000"/>
          </a:ln>
          <a:effectLst/>
        </p:spPr>
        <p:txBody>
          <a:bodyPr wrap="none" anchor="ctr"/>
          <a:lstStyle/>
          <a:p>
            <a:pPr fontAlgn="auto">
              <a:spcBef>
                <a:spcPct val="0"/>
              </a:spcBef>
              <a:spcAft>
                <a:spcPct val="0"/>
              </a:spcAft>
              <a:defRPr/>
            </a:pPr>
            <a:endParaRPr lang="en-US">
              <a:ea typeface="MS PGothic" pitchFamily="34" charset="-128"/>
              <a:cs typeface="+mn-cs"/>
            </a:endParaRPr>
          </a:p>
        </p:txBody>
      </p:sp>
      <p:pic>
        <p:nvPicPr>
          <p:cNvPr id="1032" name="Picture 9" descr="YSM_Black_80%.eps"/>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38163" y="6591300"/>
            <a:ext cx="2154237"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val="1635686944"/>
      </p:ext>
    </p:extLst>
  </p:cSld>
  <p:clrMap bg1="lt1" tx1="dk1" bg2="lt2" tx2="dk2" accent1="accent1" accent2="accent2" accent3="accent3" accent4="accent4" accent5="accent5" accent6="accent6" hlink="hlink" folHlink="folHlink"/>
  <p:sldLayoutIdLst>
    <p:sldLayoutId id="2147483682" r:id="rId1"/>
  </p:sldLayoutIdLst>
  <p:transition/>
  <p:timing/>
  <p:txStyles>
    <p:titleStyle>
      <a:lvl1pPr algn="l" rtl="0" eaLnBrk="0" fontAlgn="base" hangingPunct="0">
        <a:spcBef>
          <a:spcPct val="0"/>
        </a:spcBef>
        <a:spcAft>
          <a:spcPct val="0"/>
        </a:spcAft>
        <a:defRPr sz="2600">
          <a:solidFill>
            <a:schemeClr val="bg1"/>
          </a:solidFill>
          <a:latin typeface="+mj-lt"/>
          <a:ea typeface="ＭＳ Ｐゴシック" charset="0"/>
          <a:cs typeface="+mj-cs"/>
        </a:defRPr>
      </a:lvl1pPr>
      <a:lvl2pPr algn="l" rtl="0" eaLnBrk="0" fontAlgn="base" hangingPunct="0">
        <a:spcBef>
          <a:spcPct val="0"/>
        </a:spcBef>
        <a:spcAft>
          <a:spcPct val="0"/>
        </a:spcAft>
        <a:defRPr sz="2600">
          <a:solidFill>
            <a:schemeClr val="bg1"/>
          </a:solidFill>
          <a:latin typeface="Georgia" pitchFamily="-111" charset="0"/>
          <a:ea typeface="ＭＳ Ｐゴシック" charset="0"/>
          <a:cs typeface="Gulim" pitchFamily="34" charset="-127"/>
        </a:defRPr>
      </a:lvl2pPr>
      <a:lvl3pPr algn="l" rtl="0" eaLnBrk="0" fontAlgn="base" hangingPunct="0">
        <a:spcBef>
          <a:spcPct val="0"/>
        </a:spcBef>
        <a:spcAft>
          <a:spcPct val="0"/>
        </a:spcAft>
        <a:defRPr sz="2600">
          <a:solidFill>
            <a:schemeClr val="bg1"/>
          </a:solidFill>
          <a:latin typeface="Georgia" pitchFamily="-111" charset="0"/>
          <a:ea typeface="ＭＳ Ｐゴシック" charset="0"/>
          <a:cs typeface="Gulim" pitchFamily="34" charset="-127"/>
        </a:defRPr>
      </a:lvl3pPr>
      <a:lvl4pPr algn="l" rtl="0" eaLnBrk="0" fontAlgn="base" hangingPunct="0">
        <a:spcBef>
          <a:spcPct val="0"/>
        </a:spcBef>
        <a:spcAft>
          <a:spcPct val="0"/>
        </a:spcAft>
        <a:defRPr sz="2600">
          <a:solidFill>
            <a:schemeClr val="bg1"/>
          </a:solidFill>
          <a:latin typeface="Georgia" pitchFamily="-111" charset="0"/>
          <a:ea typeface="ＭＳ Ｐゴシック" charset="0"/>
          <a:cs typeface="Gulim" pitchFamily="34" charset="-127"/>
        </a:defRPr>
      </a:lvl4pPr>
      <a:lvl5pPr algn="l" rtl="0" eaLnBrk="0" fontAlgn="base" hangingPunct="0">
        <a:spcBef>
          <a:spcPct val="0"/>
        </a:spcBef>
        <a:spcAft>
          <a:spcPct val="0"/>
        </a:spcAft>
        <a:defRPr sz="2600">
          <a:solidFill>
            <a:schemeClr val="bg1"/>
          </a:solidFill>
          <a:latin typeface="Georgia" pitchFamily="-111" charset="0"/>
          <a:ea typeface="ＭＳ Ｐゴシック" charset="0"/>
          <a:cs typeface="Gulim" pitchFamily="34" charset="-127"/>
        </a:defRPr>
      </a:lvl5pPr>
      <a:lvl6pPr marL="4572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6pPr>
      <a:lvl7pPr marL="9144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7pPr>
      <a:lvl8pPr marL="13716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8pPr>
      <a:lvl9pPr marL="18288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9pPr>
    </p:titleStyle>
    <p:bodyStyle>
      <a:lvl1pPr marL="342900" indent="-342900" algn="l" rtl="0" eaLnBrk="0" fontAlgn="base" hangingPunct="0">
        <a:lnSpc>
          <a:spcPct val="90000"/>
        </a:lnSpc>
        <a:spcBef>
          <a:spcPct val="30000"/>
        </a:spcBef>
        <a:spcAft>
          <a:spcPct val="0"/>
        </a:spcAft>
        <a:buChar char="•"/>
        <a:defRPr sz="2000">
          <a:solidFill>
            <a:schemeClr val="tx1"/>
          </a:solidFill>
          <a:latin typeface="+mn-lt"/>
          <a:ea typeface="ＭＳ Ｐゴシック" pitchFamily="80" charset="-128"/>
          <a:cs typeface="ＭＳ Ｐゴシック" charset="0"/>
        </a:defRPr>
      </a:lvl1pPr>
      <a:lvl2pPr marL="742950" indent="-285750" algn="l" rtl="0" eaLnBrk="0" fontAlgn="base" hangingPunct="0">
        <a:lnSpc>
          <a:spcPct val="90000"/>
        </a:lnSpc>
        <a:spcBef>
          <a:spcPct val="30000"/>
        </a:spcBef>
        <a:spcAft>
          <a:spcPct val="0"/>
        </a:spcAft>
        <a:buChar char="–"/>
        <a:defRPr>
          <a:solidFill>
            <a:schemeClr val="tx1"/>
          </a:solidFill>
          <a:latin typeface="+mn-lt"/>
          <a:ea typeface="ＭＳ Ｐゴシック" pitchFamily="80" charset="-128"/>
          <a:cs typeface="ＭＳ Ｐゴシック" charset="0"/>
        </a:defRPr>
      </a:lvl2pPr>
      <a:lvl3pPr marL="1143000" indent="-228600" algn="l" rtl="0" eaLnBrk="0" fontAlgn="base" hangingPunct="0">
        <a:lnSpc>
          <a:spcPct val="90000"/>
        </a:lnSpc>
        <a:spcBef>
          <a:spcPct val="20000"/>
        </a:spcBef>
        <a:spcAft>
          <a:spcPct val="0"/>
        </a:spcAft>
        <a:buChar char="•"/>
        <a:defRPr sz="1600">
          <a:solidFill>
            <a:schemeClr val="tx1"/>
          </a:solidFill>
          <a:latin typeface="+mn-lt"/>
          <a:ea typeface="ＭＳ Ｐゴシック" pitchFamily="80" charset="-128"/>
          <a:cs typeface="ＭＳ Ｐゴシック" charset="0"/>
        </a:defRPr>
      </a:lvl3pPr>
      <a:lvl4pPr marL="1600200" indent="-228600" algn="l" rtl="0" eaLnBrk="0" fontAlgn="base" hangingPunct="0">
        <a:lnSpc>
          <a:spcPct val="90000"/>
        </a:lnSpc>
        <a:spcBef>
          <a:spcPct val="20000"/>
        </a:spcBef>
        <a:spcAft>
          <a:spcPct val="0"/>
        </a:spcAft>
        <a:buChar char="–"/>
        <a:defRPr sz="1600">
          <a:solidFill>
            <a:schemeClr val="tx1"/>
          </a:solidFill>
          <a:latin typeface="+mn-lt"/>
          <a:ea typeface="ＭＳ Ｐゴシック" pitchFamily="80" charset="-128"/>
          <a:cs typeface="ＭＳ Ｐゴシック" charset="0"/>
        </a:defRPr>
      </a:lvl4pPr>
      <a:lvl5pPr marL="2057400" indent="-228600" algn="l" rtl="0" eaLnBrk="0" fontAlgn="base" hangingPunct="0">
        <a:lnSpc>
          <a:spcPct val="90000"/>
        </a:lnSpc>
        <a:spcBef>
          <a:spcPct val="20000"/>
        </a:spcBef>
        <a:spcAft>
          <a:spcPct val="0"/>
        </a:spcAft>
        <a:buChar char="•"/>
        <a:defRPr sz="1600">
          <a:solidFill>
            <a:schemeClr val="tx1"/>
          </a:solidFill>
          <a:latin typeface="+mn-lt"/>
          <a:ea typeface="ＭＳ Ｐゴシック" pitchFamily="80" charset="-128"/>
          <a:cs typeface="ＭＳ Ｐゴシック" charset="0"/>
        </a:defRPr>
      </a:lvl5pPr>
      <a:lvl6pPr marL="25146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6pPr>
      <a:lvl7pPr marL="29718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7pPr>
      <a:lvl8pPr marL="34290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8pPr>
      <a:lvl9pPr marL="38862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3" name="Text Placeholder 2"/>
          <p:cNvSpPr>
            <a:spLocks noGrp="1"/>
          </p:cNvSpPr>
          <p:nvPr>
            <p:ph type="body" idx="1"/>
          </p:nvPr>
        </p:nvSpPr>
        <p:spPr>
          <a:xfrm>
            <a:off x="205740" y="941696"/>
            <a:ext cx="8752860" cy="52574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205740" y="6465208"/>
            <a:ext cx="3086100" cy="365125"/>
          </a:xfrm>
          <a:prstGeom prst="rect">
            <a:avLst/>
          </a:prstGeom>
        </p:spPr>
        <p:txBody>
          <a:bodyPr vert="horz" lIns="91440" tIns="45720" rIns="91440" bIns="45720" rtlCol="0" anchor="ctr"/>
          <a:lstStyle>
            <a:lvl1pPr algn="l">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01200" y="6437540"/>
            <a:ext cx="2057400" cy="365125"/>
          </a:xfrm>
          <a:prstGeom prst="rect">
            <a:avLst/>
          </a:prstGeom>
        </p:spPr>
        <p:txBody>
          <a:bodyPr vert="horz" lIns="91440" tIns="45720" rIns="91440" bIns="45720" rtlCol="0" anchor="ctr"/>
          <a:lstStyle>
            <a:lvl1pPr algn="r">
              <a:defRPr sz="600">
                <a:solidFill>
                  <a:schemeClr val="tx1">
                    <a:tint val="75000"/>
                  </a:schemeClr>
                </a:solidFill>
              </a:defRPr>
            </a:lvl1pPr>
          </a:lstStyle>
          <a:p>
            <a:fld id="{D89BEF1C-2105-4E62-BAC5-EBCA5A5E8582}" type="slidenum">
              <a:rPr lang="en-US" smtClean="0"/>
              <a:t>‹#›</a:t>
            </a:fld>
            <a:endParaRPr lang="en-US"/>
          </a:p>
        </p:txBody>
      </p:sp>
      <p:sp>
        <p:nvSpPr>
          <p:cNvPr id="7" name="Rectangle 6"/>
          <p:cNvSpPr/>
          <p:nvPr/>
        </p:nvSpPr>
        <p:spPr bwMode="auto">
          <a:xfrm>
            <a:off x="1" y="-11332"/>
            <a:ext cx="9144001" cy="762000"/>
          </a:xfrm>
          <a:prstGeom prst="rect">
            <a:avLst/>
          </a:prstGeom>
          <a:solidFill>
            <a:srgbClr val="002060"/>
          </a:solidFill>
          <a:ln w="12700">
            <a:solidFill>
              <a:srgbClr val="00346A"/>
            </a:solidFill>
            <a:miter lim="800000"/>
            <a:headEnd type="none" w="sm" len="sm"/>
            <a:tailEnd type="none" w="sm" len="sm"/>
          </a:ln>
          <a:effectLst>
            <a:outerShdw blurRad="50800" dist="38100" dir="2700000" algn="tl" rotWithShape="0">
              <a:prstClr val="black">
                <a:alpha val="40000"/>
              </a:prstClr>
            </a:outerShdw>
          </a:effectLst>
        </p:spPr>
        <p:txBody>
          <a:bodyPr wrap="square" lIns="13716" tIns="13716" rIns="13716" bIns="13716" rtlCol="0" anchor="ctr" anchorCtr="1">
            <a:noAutofit/>
          </a:bodyPr>
          <a:lstStyle/>
          <a:p>
            <a:pPr algn="ctr">
              <a:spcBef>
                <a:spcPct val="10000"/>
              </a:spcBef>
              <a:buClr>
                <a:srgbClr val="000000"/>
              </a:buClr>
              <a:buSzPct val="85000"/>
            </a:pPr>
            <a:endParaRPr lang="en-US" sz="1200">
              <a:solidFill>
                <a:srgbClr val="000000"/>
              </a:solidFill>
              <a:latin typeface="Calibri" pitchFamily="34" charset="0"/>
            </a:endParaRPr>
          </a:p>
        </p:txBody>
      </p:sp>
      <p:sp>
        <p:nvSpPr>
          <p:cNvPr id="2" name="Title Placeholder 1"/>
          <p:cNvSpPr>
            <a:spLocks noGrp="1"/>
          </p:cNvSpPr>
          <p:nvPr>
            <p:ph type="title"/>
          </p:nvPr>
        </p:nvSpPr>
        <p:spPr>
          <a:xfrm>
            <a:off x="205740" y="47264"/>
            <a:ext cx="8752860" cy="672105"/>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val="282877618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transition/>
  <p:timing/>
  <p:hf hdr="0" ftr="0" dt="0"/>
  <p:txStyles>
    <p:titleStyle>
      <a:lvl1pPr algn="l" defTabSz="685800" rtl="0" eaLnBrk="1" latinLnBrk="0" hangingPunct="1">
        <a:lnSpc>
          <a:spcPct val="90000"/>
        </a:lnSpc>
        <a:spcBef>
          <a:spcPct val="0"/>
        </a:spcBef>
        <a:buNone/>
        <a:defRPr sz="2400" b="0" kern="1200">
          <a:solidFill>
            <a:schemeClr val="bg1"/>
          </a:solidFill>
          <a:latin typeface="Times New Roman" panose="02020603050405020304" pitchFamily="18" charset="0"/>
          <a:ea typeface="+mj-ea"/>
          <a:cs typeface="Times New Roman" panose="02020603050405020304" pitchFamily="18"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400" kern="1200">
          <a:solidFill>
            <a:srgbClr val="002060"/>
          </a:solidFill>
          <a:latin typeface="+mn-lt"/>
          <a:ea typeface="+mn-ea"/>
          <a:cs typeface="+mn-cs"/>
        </a:defRPr>
      </a:lvl1pPr>
      <a:lvl2pPr marL="560785" indent="-217885" algn="l" defTabSz="685800" rtl="0" eaLnBrk="1" latinLnBrk="0" hangingPunct="1">
        <a:lnSpc>
          <a:spcPct val="90000"/>
        </a:lnSpc>
        <a:spcBef>
          <a:spcPts val="375"/>
        </a:spcBef>
        <a:buFont typeface="Arial" panose="020b0604020202020204" pitchFamily="34" charset="0"/>
        <a:buChar char="•"/>
        <a:defRPr sz="2100" kern="1200">
          <a:solidFill>
            <a:srgbClr val="002060"/>
          </a:solidFill>
          <a:latin typeface="+mn-lt"/>
          <a:ea typeface="+mn-ea"/>
          <a:cs typeface="+mn-cs"/>
        </a:defRPr>
      </a:lvl2pPr>
      <a:lvl3pPr marL="903685" indent="-217885" algn="l" defTabSz="685800" rtl="0" eaLnBrk="1" latinLnBrk="0" hangingPunct="1">
        <a:lnSpc>
          <a:spcPct val="90000"/>
        </a:lnSpc>
        <a:spcBef>
          <a:spcPts val="375"/>
        </a:spcBef>
        <a:buFont typeface="Wingdings" panose="05000000000000000000" pitchFamily="2" charset="2"/>
        <a:buChar char="§"/>
        <a:defRPr sz="1800" kern="1200">
          <a:solidFill>
            <a:srgbClr val="002060"/>
          </a:solidFill>
          <a:latin typeface="+mn-lt"/>
          <a:ea typeface="+mn-ea"/>
          <a:cs typeface="+mn-cs"/>
        </a:defRPr>
      </a:lvl3pPr>
      <a:lvl4pPr marL="1246585" indent="-217885" algn="l" defTabSz="685800" rtl="0" eaLnBrk="1" latinLnBrk="0" hangingPunct="1">
        <a:lnSpc>
          <a:spcPct val="90000"/>
        </a:lnSpc>
        <a:spcBef>
          <a:spcPts val="375"/>
        </a:spcBef>
        <a:buFont typeface="Wingdings" panose="05000000000000000000" pitchFamily="2" charset="2"/>
        <a:buChar char="Ø"/>
        <a:defRPr sz="1800" kern="1200">
          <a:solidFill>
            <a:srgbClr val="002060"/>
          </a:solidFill>
          <a:latin typeface="+mn-lt"/>
          <a:ea typeface="+mn-ea"/>
          <a:cs typeface="+mn-cs"/>
        </a:defRPr>
      </a:lvl4pPr>
      <a:lvl5pPr marL="1589485" indent="-217885" algn="l" defTabSz="685800" rtl="0" eaLnBrk="1" latinLnBrk="0" hangingPunct="1">
        <a:lnSpc>
          <a:spcPct val="90000"/>
        </a:lnSpc>
        <a:spcBef>
          <a:spcPts val="375"/>
        </a:spcBef>
        <a:buFont typeface="Wingdings" panose="05000000000000000000" pitchFamily="2" charset="2"/>
        <a:buChar char="q"/>
        <a:defRPr sz="1800" kern="1200">
          <a:solidFill>
            <a:srgbClr val="002060"/>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9.xml" /><Relationship Id="rId3" Type="http://schemas.openxmlformats.org/officeDocument/2006/relationships/hyperlink" Target="https://yale.navexone.com/content/dotNet/documents/?docid=629&amp;app=pt&amp;source=browse&amp;public=true" TargetMode="External" /><Relationship Id="rId4" Type="http://schemas.openxmlformats.org/officeDocument/2006/relationships/hyperlink" Target="https://yale.navexone.com/content/dotNet/documents/?docid=1003&amp;app=pt&amp;source=browse&amp;public=true" TargetMode="External" /><Relationship Id="rId5" Type="http://schemas.openxmlformats.org/officeDocument/2006/relationships/hyperlink" Target="https://yale.navexone.com/content/dotNet/documents/?docid=963&amp;app=pt&amp;source=browse&amp;public=true" TargetMode="External" /><Relationship Id="rId6" Type="http://schemas.openxmlformats.org/officeDocument/2006/relationships/hyperlink" Target="https://yale.navexone.com/content/dotNet/documents/?docid=966&amp;app=pt&amp;source=browse&amp;public=true" TargetMode="Externa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3.xml" /><Relationship Id="rId3" Type="http://schemas.microsoft.com/office/2018/10/relationships/comments" Target="../comments/moderncomment5.xml" /><Relationship Id="rId4" Type="http://schemas.openxmlformats.org/officeDocument/2006/relationships/hyperlink" Target="https://yale.navexone.com/content/dotNet/documents/?docid=1024&amp;app=pt&amp;source=browse&amp;public=true" TargetMode="Externa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7.xml" /><Relationship Id="rId3" Type="http://schemas.openxmlformats.org/officeDocument/2006/relationships/hyperlink" Target="https://yale.navexone.com/content/dotNet/documents/?docid=966&amp;app=pt&amp;source=browse&amp;public=true" TargetMode="Externa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9.xml" /><Relationship Id="rId3" Type="http://schemas.microsoft.com/office/2018/10/relationships/comments" Target="../comments/moderncomment6.xml" /><Relationship Id="rId4" Type="http://schemas.openxmlformats.org/officeDocument/2006/relationships/hyperlink" Target="https://yale.navexone.com/content/dotNet/documents/?docid=1157&amp;app=pt&amp;source=browse&amp;public=true" TargetMode="External" /><Relationship Id="rId5" Type="http://schemas.openxmlformats.org/officeDocument/2006/relationships/image" Target="../media/image18.png"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20.xml" /><Relationship Id="rId3" Type="http://schemas.microsoft.com/office/2018/10/relationships/comments" Target="../comments/moderncomment7.xml" /><Relationship Id="rId4" Type="http://schemas.openxmlformats.org/officeDocument/2006/relationships/hyperlink" Target="mailto:ysminvoicing@yale.edu" TargetMode="External" /><Relationship Id="rId5" Type="http://schemas.openxmlformats.org/officeDocument/2006/relationships/hyperlink" Target="https://yale.navexone.com/content/dotNet/documents/?docid=1137&amp;app=pt&amp;source=browse&amp;public=true" TargetMode="External" /><Relationship Id="rId6" Type="http://schemas.openxmlformats.org/officeDocument/2006/relationships/hyperlink" Target="https://yaleuniversity.tfaforms.net/f/coaform" TargetMode="Externa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21.xml" /><Relationship Id="rId3" Type="http://schemas.openxmlformats.org/officeDocument/2006/relationships/hyperlink" Target="https://medicine.yale.edu/myysm/finance-and-administration/references-forms/" TargetMode="External" /><Relationship Id="rId4" Type="http://schemas.openxmlformats.org/officeDocument/2006/relationships/hyperlink" Target="https://yale.navexone.com/content/dotNet/documents/?app=pt&amp;source=unspecified&amp;docid=988&amp;public=true" TargetMode="External" /><Relationship Id="rId5" Type="http://schemas.openxmlformats.org/officeDocument/2006/relationships/hyperlink" Target="https://yale.navexone.com/content/docview/?docid=1082&amp;app=pt&amp;source=unspecified&amp;public=true" TargetMode="External" /><Relationship Id="rId6" Type="http://schemas.openxmlformats.org/officeDocument/2006/relationships/hyperlink" Target="https://your.yale.edu/financial-resources/accounting/chart-of-accounts" TargetMode="External" /><Relationship Id="rId7" Type="http://schemas.openxmlformats.org/officeDocument/2006/relationships/hyperlink" Target="https://your.yale.edu/policies-procedures/other/program-hierarchy-definitions" TargetMode="External" /><Relationship Id="rId8" Type="http://schemas.openxmlformats.org/officeDocument/2006/relationships/hyperlink" Target="https://www.myworkday.com/yale/d/task/1422$1439.htmld" TargetMode="Externa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3.xml" /><Relationship Id="rId3" Type="http://schemas.microsoft.com/office/2018/10/relationships/comments" Target="../comments/moderncomment1.xml" /><Relationship Id="rId4" Type="http://schemas.openxmlformats.org/officeDocument/2006/relationships/hyperlink" Target="https://www.myworkday.com/yale/learning/course/fe730e5c120a10011ac80fc0f5e80000?type=9882927d138b100019b928e75843018d&amp;record=bade3d569de3100149549422dcf10000" TargetMode="External" /><Relationship Id="rId5" Type="http://schemas.openxmlformats.org/officeDocument/2006/relationships/image" Target="../media/image14.pn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4.xml" /><Relationship Id="rId3" Type="http://schemas.microsoft.com/office/2018/10/relationships/comments" Target="../comments/moderncomment2.xml" /><Relationship Id="rId4" Type="http://schemas.openxmlformats.org/officeDocument/2006/relationships/hyperlink" Target="https://your.yale.edu/sites/default/files/2025-04/program_usage_guide.pdf" TargetMode="External" /><Relationship Id="rId5" Type="http://schemas.openxmlformats.org/officeDocument/2006/relationships/hyperlink" Target="https://your.yale.edu/sites/default/files/2025-04/program-hierarchy-definitions.pdf" TargetMode="Externa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notesSlide" Target="../notesSlides/notesSlide5.xml" /><Relationship Id="rId3" Type="http://schemas.openxmlformats.org/officeDocument/2006/relationships/image" Target="../media/image15.png" /><Relationship Id="rId4" Type="http://schemas.openxmlformats.org/officeDocument/2006/relationships/hyperlink" Target="https://your.yale.edu/sites/default/files/2025-04/program-hierarchy-definitions.pdf" TargetMode="Externa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7.xml" /><Relationship Id="rId3" Type="http://schemas.microsoft.com/office/2018/10/relationships/comments" Target="../comments/moderncomment3.xml" /><Relationship Id="rId4" Type="http://schemas.openxmlformats.org/officeDocument/2006/relationships/hyperlink" Target="https://your.yale.edu/policies-procedures/other/program-hierarchy-definitions" TargetMode="External" /><Relationship Id="rId5" Type="http://schemas.openxmlformats.org/officeDocument/2006/relationships/hyperlink" Target="https://your.yale.edu/policies-procedures/other/programs-hierarchy-view" TargetMode="External" /><Relationship Id="rId6" Type="http://schemas.openxmlformats.org/officeDocument/2006/relationships/hyperlink" Target="https://yale.navexone.com/content/dotNet/documents/?docid=1155&amp;app=pt&amp;source=browse&amp;public=true" TargetMode="External" /><Relationship Id="rId7" Type="http://schemas.openxmlformats.org/officeDocument/2006/relationships/image" Target="../media/image16.pn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hyperlink" Target="https://medicine.yale.edu/myysm/policies/policytech/" TargetMode="External" /><Relationship Id="rId3" Type="http://schemas.openxmlformats.org/officeDocument/2006/relationships/image" Target="../media/image17.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8.xml" /><Relationship Id="rId3" Type="http://schemas.microsoft.com/office/2018/10/relationships/comments" Target="../comments/moderncomment4.xml" /><Relationship Id="rId4" Type="http://schemas.openxmlformats.org/officeDocument/2006/relationships/hyperlink" Target="https://yale.navexone.com/content/dotNet/documents/?docid=966&amp;app=pt&amp;source=browse&amp;public=true" TargetMode="Externa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8" name="Text Placeholder 7"/>
          <p:cNvSpPr>
            <a:spLocks noGrp="1"/>
          </p:cNvSpPr>
          <p:nvPr>
            <p:ph type="body" sz="quarter" idx="10"/>
          </p:nvPr>
        </p:nvSpPr>
        <p:spPr>
          <a:xfrm>
            <a:off x="574589" y="2967671"/>
            <a:ext cx="8229600" cy="461329"/>
          </a:xfrm>
        </p:spPr>
        <p:txBody>
          <a:bodyPr/>
          <a:lstStyle/>
          <a:p>
            <a:pPr>
              <a:buFontTx/>
              <a:buNone/>
              <a:defRPr/>
            </a:pPr>
            <a:r>
              <a:rPr lang="en-US" sz="2400">
                <a:ea typeface="MS PGothic" charset="0"/>
                <a:cs typeface="MS PGothic" charset="0"/>
              </a:rPr>
              <a:t>	</a:t>
            </a:r>
            <a:endParaRPr sz="2400">
              <a:ea typeface="MS PGothic" charset="0"/>
              <a:cs typeface="MS PGothic" charset="0"/>
            </a:endParaRPr>
          </a:p>
        </p:txBody>
      </p:sp>
      <p:sp>
        <p:nvSpPr>
          <p:cNvPr id="3" name="Title 2"/>
          <p:cNvSpPr>
            <a:spLocks noGrp="1"/>
          </p:cNvSpPr>
          <p:nvPr>
            <p:ph type="title"/>
          </p:nvPr>
        </p:nvSpPr>
        <p:spPr>
          <a:xfrm>
            <a:off x="339811" y="1190887"/>
            <a:ext cx="8471245" cy="1776784"/>
          </a:xfrm>
        </p:spPr>
        <p:txBody>
          <a:bodyPr>
            <a:normAutofit/>
          </a:bodyPr>
          <a:lstStyle/>
          <a:p>
            <a:pPr>
              <a:lnSpc>
                <a:spcPct val="90000"/>
              </a:lnSpc>
            </a:pPr>
            <a:r>
              <a:rPr lang="en-US">
                <a:latin typeface="YaleNew" panose="02000602050000020003" pitchFamily="50" charset="0"/>
              </a:rPr>
              <a:t>YSM Program/Mission Chart of Accounts Guidance</a:t>
            </a:r>
          </a:p>
        </p:txBody>
      </p:sp>
    </p:spTree>
    <p:extLst>
      <p:ext uri="{BB962C8B-B14F-4D97-AF65-F5344CB8AC3E}">
        <p14:creationId val="1209796525"/>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p:txBody>
          <a:bodyPr>
            <a:normAutofit/>
          </a:bodyPr>
          <a:lstStyle/>
          <a:p>
            <a:r>
              <a:rPr lang="en-US" sz="3600">
                <a:latin typeface="YaleNew" panose="02000602050000020003" pitchFamily="50" charset="0"/>
                <a:cs typeface="Times New Roman" panose="02020603050405020304" pitchFamily="18" charset="0"/>
              </a:rPr>
              <a:t>Mission Definitions &amp; Examples - Research</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a:xfrm>
            <a:off x="386861" y="6309459"/>
            <a:ext cx="465194" cy="365125"/>
          </a:xfrm>
        </p:spPr>
        <p:txBody>
          <a:bodyPr/>
          <a:lstStyle/>
          <a:p>
            <a:fld id="{F55E13C6-A4BF-A842-9635-B1271B30A9E0}" type="slidenum">
              <a:rPr lang="en-US" smtClean="0"/>
              <a:t>10</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386861" y="1316888"/>
            <a:ext cx="8121805" cy="5293757"/>
          </a:xfrm>
          <a:prstGeom prst="rect">
            <a:avLst/>
          </a:prstGeom>
          <a:noFill/>
        </p:spPr>
        <p:txBody>
          <a:bodyPr wrap="square" lIns="91440" tIns="45720" rIns="91440" bIns="45720" rtlCol="0" anchor="t">
            <a:spAutoFit/>
          </a:bodyPr>
          <a:lstStyle/>
          <a:p>
            <a:r>
              <a:rPr lang="en-US">
                <a:latin typeface="YaleNew"/>
                <a:ea typeface="Calibri" panose="020f0502020204030204"/>
                <a:cs typeface="Times New Roman"/>
              </a:rPr>
              <a:t>Definition:  Activities whose primary purpose is for the creation and dissemination of original research, including activities associated with externally funded research, scholarly publications, symposia, other scholarly activities and activities that directly enable research and scholarship of faculty.</a:t>
            </a:r>
          </a:p>
          <a:p>
            <a:pPr lvl="1"/>
            <a:endParaRPr lang="en-US">
              <a:latin typeface="YaleNew" panose="02000602050000020003" pitchFamily="50" charset="0"/>
              <a:ea typeface="Calibri" panose="020f0502020204030204" pitchFamily="34" charset="0"/>
              <a:cs typeface="Times New Roman" panose="02020603050405020304" pitchFamily="18" charset="0"/>
            </a:endParaRPr>
          </a:p>
          <a:p>
            <a:r>
              <a:rPr lang="en-US">
                <a:latin typeface="YaleNew" panose="02000602050000020003" pitchFamily="50" charset="0"/>
                <a:ea typeface="Calibri" panose="020f0502020204030204" pitchFamily="34" charset="0"/>
                <a:cs typeface="Times New Roman" panose="02020603050405020304" pitchFamily="18" charset="0"/>
              </a:rPr>
              <a:t>Examples of activity that should be coded as research are:</a:t>
            </a:r>
          </a:p>
          <a:p>
            <a:pPr marL="285750"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Seminars </a:t>
            </a:r>
          </a:p>
          <a:p>
            <a:pPr marL="285750"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PhD activity </a:t>
            </a:r>
          </a:p>
          <a:p>
            <a:pPr marL="285750"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Graduate student supplements </a:t>
            </a:r>
          </a:p>
          <a:p>
            <a:pPr marL="285750"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Mentoring graduate students and post docs </a:t>
            </a:r>
          </a:p>
          <a:p>
            <a:pPr marL="285750"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Discretionary research including </a:t>
            </a:r>
            <a:r>
              <a:rPr lang="en-US">
                <a:latin typeface="YaleNew" panose="02000602050000020003" pitchFamily="50" charset="0"/>
                <a:ea typeface="Calibri" panose="020f0502020204030204" pitchFamily="34" charset="0"/>
                <a:cs typeface="Times New Roman" panose="02020603050405020304" pitchFamily="18" charset="0"/>
                <a:hlinkClick r:id="rId3"/>
              </a:rPr>
              <a:t>bridge funding</a:t>
            </a: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a:solidFill>
                  <a:srgbClr val="002060"/>
                </a:solidFill>
                <a:latin typeface="YaleNew" panose="02000602050000020003" pitchFamily="50"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Academic Leaves</a:t>
            </a:r>
            <a:r>
              <a:rPr lang="en-US">
                <a:solidFill>
                  <a:srgbClr val="002060"/>
                </a:solidFill>
                <a:latin typeface="YaleNew" panose="02000602050000020003" pitchFamily="50" charset="0"/>
                <a:ea typeface="Calibri" panose="020f0502020204030204" pitchFamily="34" charset="0"/>
                <a:cs typeface="Times New Roman" panose="02020603050405020304" pitchFamily="18" charset="0"/>
              </a:rPr>
              <a:t> </a:t>
            </a:r>
            <a:r>
              <a:rPr lang="en-US">
                <a:latin typeface="YaleNew"/>
                <a:ea typeface="Calibri" panose="020f0502020204030204"/>
                <a:cs typeface="Times New Roman"/>
              </a:rPr>
              <a:t>can/should all be coded as research. Refer to the </a:t>
            </a:r>
            <a:r>
              <a:rPr lang="en-US">
                <a:latin typeface="YaleNew"/>
                <a:ea typeface="Calibri" panose="020f0502020204030204"/>
                <a:cs typeface="Times New Roman"/>
                <a:hlinkClick r:id="rId5"/>
              </a:rPr>
              <a:t>Academic Leaves – Procedure</a:t>
            </a:r>
            <a:r>
              <a:rPr lang="en-US">
                <a:latin typeface="YaleNew"/>
                <a:ea typeface="Calibri" panose="020f0502020204030204"/>
                <a:cs typeface="Times New Roman"/>
              </a:rPr>
              <a:t>.</a:t>
            </a:r>
          </a:p>
          <a:p>
            <a:pPr marL="285750" indent="-285750">
              <a:buFont typeface="Arial" panose="020b0604020202020204" pitchFamily="34" charset="0"/>
              <a:buChar char="•"/>
            </a:pPr>
            <a:r>
              <a:rPr lang="en-US">
                <a:latin typeface="YaleNew"/>
                <a:ea typeface="Calibri" panose="020f0502020204030204"/>
                <a:cs typeface="Times New Roman"/>
              </a:rPr>
              <a:t>Most of our professorships, restricted Gifts and Endowments are intended for research, but coding should be in line with the specific restrictions of each.   </a:t>
            </a:r>
          </a:p>
          <a:p>
            <a:pPr marL="285750"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Most grant and contract (“G&amp;C”) activity is considered research*</a:t>
            </a:r>
          </a:p>
          <a:p>
            <a:endParaRPr lang="en-US">
              <a:latin typeface="YaleNew" panose="02000602050000020003" pitchFamily="50" charset="0"/>
              <a:ea typeface="Calibri" panose="020f0502020204030204" pitchFamily="34" charset="0"/>
              <a:cs typeface="Times New Roman" panose="02020603050405020304" pitchFamily="18" charset="0"/>
            </a:endParaRPr>
          </a:p>
          <a:p>
            <a:r>
              <a:rPr lang="en-US" sz="1400">
                <a:latin typeface="YaleNew"/>
                <a:ea typeface="Calibri" panose="020f0502020204030204"/>
                <a:cs typeface="Times New Roman"/>
              </a:rPr>
              <a:t>*More information and examples of exceptions are in Section 2  </a:t>
            </a:r>
            <a:r>
              <a:rPr lang="en-US" sz="1400" b="1">
                <a:latin typeface="YaleNew"/>
                <a:ea typeface="Calibri" panose="020f0502020204030204"/>
                <a:cs typeface="Times New Roman"/>
                <a:hlinkClick r:id="rId6"/>
              </a:rPr>
              <a:t>YSM Mission Coding – Guideline</a:t>
            </a:r>
            <a:endParaRPr lang="en-US" sz="1400" b="1">
              <a:latin typeface="YaleNew" panose="02000602050000020003" pitchFamily="50" charset="0"/>
              <a:ea typeface="Calibri" panose="020f0502020204030204"/>
              <a:cs typeface="Times New Roman"/>
              <a:hlinkClick action="ppaction://noaction"/>
            </a:endParaRPr>
          </a:p>
          <a:p>
            <a:pPr lvl="1"/>
            <a:endParaRPr lang="en-US">
              <a:latin typeface="YaleNew" panose="02000602050000020003" pitchFamily="50" charset="0"/>
              <a:ea typeface="Calibri" panose="020f0502020204030204" pitchFamily="34" charset="0"/>
              <a:cs typeface="Times New Roman" panose="02020603050405020304" pitchFamily="18" charset="0"/>
            </a:endParaRPr>
          </a:p>
        </p:txBody>
      </p:sp>
    </p:spTree>
    <p:extLst>
      <p:ext uri="{BB962C8B-B14F-4D97-AF65-F5344CB8AC3E}">
        <p14:creationId val="3065843402"/>
      </p:ext>
    </p:extLst>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a:xfrm>
            <a:off x="107617" y="403226"/>
            <a:ext cx="8401050" cy="900967"/>
          </a:xfrm>
        </p:spPr>
        <p:txBody>
          <a:bodyPr>
            <a:normAutofit/>
          </a:bodyPr>
          <a:lstStyle/>
          <a:p>
            <a:r>
              <a:rPr lang="en-US" sz="3600">
                <a:latin typeface="YaleNew" panose="02000602050000020003" pitchFamily="50" charset="0"/>
                <a:cs typeface="Times New Roman" panose="02020603050405020304" pitchFamily="18" charset="0"/>
              </a:rPr>
              <a:t>Mission Definitions &amp; Examples - Education</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a:xfrm>
            <a:off x="386861" y="6309459"/>
            <a:ext cx="402848" cy="365125"/>
          </a:xfrm>
        </p:spPr>
        <p:txBody>
          <a:bodyPr/>
          <a:lstStyle/>
          <a:p>
            <a:fld id="{F55E13C6-A4BF-A842-9635-B1271B30A9E0}" type="slidenum">
              <a:rPr lang="en-US" smtClean="0"/>
              <a:t>11</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107617" y="1381105"/>
            <a:ext cx="8931608" cy="4247317"/>
          </a:xfrm>
          <a:prstGeom prst="rect">
            <a:avLst/>
          </a:prstGeom>
          <a:noFill/>
        </p:spPr>
        <p:txBody>
          <a:bodyPr wrap="square" rtlCol="0">
            <a:spAutoFit/>
          </a:bodyPr>
          <a:lstStyle/>
          <a:p>
            <a:pPr marL="0" marR="0">
              <a:spcBef>
                <a:spcPct val="0"/>
              </a:spcBef>
              <a:spcAft>
                <a:spcPct val="0"/>
              </a:spcAft>
            </a:pPr>
            <a:r>
              <a:rPr lang="en-US">
                <a:effectLst/>
                <a:latin typeface="YaleNew" panose="02000602050000020003" pitchFamily="50" charset="0"/>
                <a:ea typeface="Calibri" panose="020f0502020204030204" pitchFamily="34" charset="0"/>
                <a:cs typeface="Times New Roman" panose="02020603050405020304" pitchFamily="18" charset="0"/>
              </a:rPr>
              <a:t>Definition:  Activities whose primary purpose is to support the education of degree and certificate seeking students, including activities that enable educational programs (e.g. admissions, registration, student information systems) and activities that directly support the student experience (e.g. advising, student life).  </a:t>
            </a:r>
            <a:r>
              <a:rPr lang="en-US" i="1">
                <a:effectLst/>
                <a:latin typeface="YaleNew" panose="02000602050000020003" pitchFamily="50" charset="0"/>
                <a:ea typeface="Calibri" panose="020f0502020204030204" pitchFamily="34" charset="0"/>
                <a:cs typeface="Times New Roman" panose="02020603050405020304" pitchFamily="18" charset="0"/>
              </a:rPr>
              <a:t>Educational programs are for activities and costs that relate only to supporting individuals that Yale classifies as </a:t>
            </a:r>
            <a:r>
              <a:rPr lang="en-US" i="1" u="sng">
                <a:effectLst/>
                <a:latin typeface="YaleNew" panose="02000602050000020003" pitchFamily="50" charset="0"/>
                <a:ea typeface="Calibri" panose="020f0502020204030204" pitchFamily="34" charset="0"/>
                <a:cs typeface="Times New Roman" panose="02020603050405020304" pitchFamily="18" charset="0"/>
              </a:rPr>
              <a:t>students, residents or fellows.</a:t>
            </a:r>
          </a:p>
          <a:p>
            <a:pPr marL="0" marR="0">
              <a:spcBef>
                <a:spcPct val="0"/>
              </a:spcBef>
              <a:spcAft>
                <a:spcPct val="0"/>
              </a:spcAft>
            </a:pPr>
            <a:endParaRPr lang="en-US">
              <a:latin typeface="YaleNew" panose="02000602050000020003" pitchFamily="50" charset="0"/>
              <a:ea typeface="Calibri" panose="020f0502020204030204" pitchFamily="34" charset="0"/>
              <a:cs typeface="Times New Roman" panose="02020603050405020304" pitchFamily="18" charset="0"/>
            </a:endParaRPr>
          </a:p>
          <a:p>
            <a:pPr marL="0" marR="0">
              <a:spcBef>
                <a:spcPct val="0"/>
              </a:spcBef>
              <a:spcAft>
                <a:spcPct val="0"/>
              </a:spcAft>
            </a:pPr>
            <a:r>
              <a:rPr lang="en-US">
                <a:effectLst/>
                <a:latin typeface="YaleNew" panose="02000602050000020003" pitchFamily="50" charset="0"/>
                <a:ea typeface="Calibri" panose="020f0502020204030204" pitchFamily="34" charset="0"/>
                <a:cs typeface="Times New Roman" panose="02020603050405020304" pitchFamily="18" charset="0"/>
              </a:rPr>
              <a:t>Examples of activity that should be coded as education are:</a:t>
            </a:r>
          </a:p>
          <a:p>
            <a:pPr marL="342900" marR="0" lvl="0" indent="-342900">
              <a:spcBef>
                <a:spcPct val="0"/>
              </a:spcBef>
              <a:spcAft>
                <a:spcPct val="0"/>
              </a:spcAft>
              <a:buFont typeface="Arial" panose="020b0604020202020204" pitchFamily="34" charset="0"/>
              <a:buChar char="•"/>
            </a:pPr>
            <a:r>
              <a:rPr lang="en-US">
                <a:effectLst/>
                <a:latin typeface="YaleNew" panose="02000602050000020003" pitchFamily="50" charset="0"/>
                <a:ea typeface="Calibri" panose="020f0502020204030204" pitchFamily="34" charset="0"/>
                <a:cs typeface="Times New Roman" panose="02020603050405020304" pitchFamily="18" charset="0"/>
              </a:rPr>
              <a:t>Teaching, lectures, discussion sections, etc. independent of funding.   </a:t>
            </a:r>
          </a:p>
          <a:p>
            <a:pPr marL="342900" marR="0" lvl="0" indent="-342900">
              <a:spcBef>
                <a:spcPct val="0"/>
              </a:spcBef>
              <a:spcAft>
                <a:spcPct val="0"/>
              </a:spcAft>
              <a:buFont typeface="Arial" panose="020b0604020202020204" pitchFamily="34" charset="0"/>
              <a:buChar char="•"/>
            </a:pPr>
            <a:r>
              <a:rPr lang="en-US">
                <a:effectLst/>
                <a:latin typeface="YaleNew" panose="02000602050000020003" pitchFamily="50" charset="0"/>
                <a:ea typeface="Calibri" panose="020f0502020204030204" pitchFamily="34" charset="0"/>
                <a:cs typeface="Times New Roman" panose="02020603050405020304" pitchFamily="18" charset="0"/>
              </a:rPr>
              <a:t>Education leadership and education administration (e.g., course or clerkship director, Director of Graduate Studies “DGS”, etc.).</a:t>
            </a:r>
          </a:p>
          <a:p>
            <a:pPr marL="342900" marR="0" lvl="0" indent="-342900">
              <a:spcBef>
                <a:spcPct val="0"/>
              </a:spcBef>
              <a:spcAft>
                <a:spcPct val="0"/>
              </a:spcAft>
              <a:buFont typeface="Arial" panose="020b0604020202020204" pitchFamily="34" charset="0"/>
              <a:buChar char="•"/>
            </a:pPr>
            <a:r>
              <a:rPr lang="en-US">
                <a:effectLst/>
                <a:latin typeface="YaleNew" panose="02000602050000020003" pitchFamily="50" charset="0"/>
                <a:ea typeface="Calibri" panose="020f0502020204030204" pitchFamily="34" charset="0"/>
                <a:cs typeface="Times New Roman" panose="02020603050405020304" pitchFamily="18" charset="0"/>
              </a:rPr>
              <a:t>Resident/fellow leadership and support activity related to coordinators and leaders, but not the actual clinical or research time to teach.</a:t>
            </a:r>
          </a:p>
          <a:p>
            <a:pPr marL="342900" marR="0" lvl="0" indent="-342900">
              <a:spcBef>
                <a:spcPct val="0"/>
              </a:spcBef>
              <a:spcAft>
                <a:spcPct val="0"/>
              </a:spcAft>
              <a:buFont typeface="Arial" panose="020b0604020202020204" pitchFamily="34" charset="0"/>
              <a:buChar char="•"/>
            </a:pPr>
            <a:r>
              <a:rPr lang="en-US">
                <a:effectLst/>
                <a:latin typeface="YaleNew" panose="02000602050000020003" pitchFamily="50" charset="0"/>
                <a:ea typeface="Calibri" panose="020f0502020204030204" pitchFamily="34" charset="0"/>
                <a:cs typeface="Times New Roman" panose="02020603050405020304" pitchFamily="18" charset="0"/>
              </a:rPr>
              <a:t>Direct resident/fellow expenses with the exception of research electives </a:t>
            </a:r>
          </a:p>
          <a:p>
            <a:pPr marL="342900" marR="0" lvl="0" indent="-342900">
              <a:spcBef>
                <a:spcPct val="0"/>
              </a:spcBef>
              <a:spcAft>
                <a:spcPct val="0"/>
              </a:spcAft>
              <a:buFont typeface="Arial" panose="020b0604020202020204" pitchFamily="34" charset="0"/>
              <a:buChar char="•"/>
            </a:pPr>
            <a:r>
              <a:rPr lang="en-US">
                <a:effectLst/>
                <a:latin typeface="YaleNew" panose="02000602050000020003" pitchFamily="50" charset="0"/>
                <a:ea typeface="Calibri" panose="020f0502020204030204" pitchFamily="34" charset="0"/>
                <a:cs typeface="Times New Roman" panose="02020603050405020304" pitchFamily="18" charset="0"/>
              </a:rPr>
              <a:t>MD and other Master’s Program activity.</a:t>
            </a:r>
          </a:p>
          <a:p>
            <a:pPr marL="0" marR="0">
              <a:spcBef>
                <a:spcPct val="0"/>
              </a:spcBef>
              <a:spcAft>
                <a:spcPct val="0"/>
              </a:spcAft>
            </a:pPr>
            <a:r>
              <a:rPr lang="en-US">
                <a:effectLst/>
                <a:latin typeface="YaleNew" panose="02000602050000020003" pitchFamily="50" charset="0"/>
                <a:ea typeface="Calibri" panose="020f0502020204030204" pitchFamily="34" charset="0"/>
                <a:cs typeface="Times New Roman" panose="02020603050405020304" pitchFamily="18" charset="0"/>
              </a:rPr>
              <a:t> </a:t>
            </a:r>
          </a:p>
        </p:txBody>
      </p:sp>
    </p:spTree>
    <p:extLst>
      <p:ext uri="{BB962C8B-B14F-4D97-AF65-F5344CB8AC3E}">
        <p14:creationId val="3703074661"/>
      </p:ext>
    </p:ext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a:xfrm>
            <a:off x="391258" y="365126"/>
            <a:ext cx="8676541" cy="900967"/>
          </a:xfrm>
        </p:spPr>
        <p:txBody>
          <a:bodyPr>
            <a:normAutofit/>
          </a:bodyPr>
          <a:lstStyle/>
          <a:p>
            <a:r>
              <a:rPr lang="en-US" sz="3200">
                <a:latin typeface="YaleNew" panose="02000602050000020003" pitchFamily="50" charset="0"/>
                <a:cs typeface="Times New Roman" panose="02020603050405020304" pitchFamily="18" charset="0"/>
              </a:rPr>
              <a:t>Mission Definitions &amp; Examples – Education, cont.</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a:xfrm>
            <a:off x="386861" y="6309459"/>
            <a:ext cx="402848" cy="365125"/>
          </a:xfrm>
        </p:spPr>
        <p:txBody>
          <a:bodyPr/>
          <a:lstStyle/>
          <a:p>
            <a:fld id="{F55E13C6-A4BF-A842-9635-B1271B30A9E0}" type="slidenum">
              <a:rPr lang="en-US" smtClean="0"/>
              <a:t>12</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386861" y="1490008"/>
            <a:ext cx="8121805" cy="2308324"/>
          </a:xfrm>
          <a:prstGeom prst="rect">
            <a:avLst/>
          </a:prstGeom>
          <a:noFill/>
        </p:spPr>
        <p:txBody>
          <a:bodyPr wrap="square" rtlCol="0">
            <a:spAutoFit/>
          </a:bodyPr>
          <a:lstStyle/>
          <a:p>
            <a:pPr marL="0" marR="0">
              <a:spcBef>
                <a:spcPct val="0"/>
              </a:spcBef>
              <a:spcAft>
                <a:spcPct val="0"/>
              </a:spcAft>
            </a:pPr>
            <a:r>
              <a:rPr lang="en-US" sz="2400">
                <a:effectLst/>
                <a:latin typeface="YaleNew" panose="02000602050000020003" pitchFamily="50" charset="0"/>
                <a:ea typeface="Calibri" panose="020f0502020204030204" pitchFamily="34" charset="0"/>
                <a:cs typeface="Times New Roman" panose="02020603050405020304" pitchFamily="18" charset="0"/>
              </a:rPr>
              <a:t> Not considered education:</a:t>
            </a:r>
          </a:p>
          <a:p>
            <a:pPr marL="342900" marR="0" lvl="0" indent="-342900">
              <a:spcBef>
                <a:spcPct val="0"/>
              </a:spcBef>
              <a:spcAft>
                <a:spcPct val="0"/>
              </a:spcAft>
              <a:buFont typeface="Arial" panose="020b0604020202020204" pitchFamily="34" charset="0"/>
              <a:buChar char="•"/>
            </a:pPr>
            <a:r>
              <a:rPr lang="en-US" sz="2400">
                <a:effectLst/>
                <a:latin typeface="YaleNew" panose="02000602050000020003" pitchFamily="50" charset="0"/>
                <a:ea typeface="Calibri" panose="020f0502020204030204" pitchFamily="34" charset="0"/>
                <a:cs typeface="Times New Roman" panose="02020603050405020304" pitchFamily="18" charset="0"/>
              </a:rPr>
              <a:t>Academic time should not necessarily be coded as Education</a:t>
            </a:r>
          </a:p>
          <a:p>
            <a:pPr marL="342900" marR="0" lvl="0" indent="-342900">
              <a:spcBef>
                <a:spcPct val="0"/>
              </a:spcBef>
              <a:spcAft>
                <a:spcPct val="0"/>
              </a:spcAft>
              <a:buFont typeface="Arial" panose="020b0604020202020204" pitchFamily="34" charset="0"/>
              <a:buChar char="•"/>
            </a:pPr>
            <a:r>
              <a:rPr lang="en-US" sz="2400">
                <a:effectLst/>
                <a:latin typeface="YaleNew" panose="02000602050000020003" pitchFamily="50" charset="0"/>
                <a:ea typeface="Calibri" panose="020f0502020204030204" pitchFamily="34" charset="0"/>
                <a:cs typeface="Times New Roman" panose="02020603050405020304" pitchFamily="18" charset="0"/>
              </a:rPr>
              <a:t>PhD activity should be coded as research.</a:t>
            </a:r>
          </a:p>
          <a:p>
            <a:pPr marL="342900" marR="0" lvl="0" indent="-342900">
              <a:spcBef>
                <a:spcPct val="0"/>
              </a:spcBef>
              <a:spcAft>
                <a:spcPct val="0"/>
              </a:spcAft>
              <a:buFont typeface="Arial" panose="020b0604020202020204" pitchFamily="34" charset="0"/>
              <a:buChar char="•"/>
            </a:pPr>
            <a:r>
              <a:rPr lang="en-US" sz="2400">
                <a:effectLst/>
                <a:latin typeface="YaleNew" panose="02000602050000020003" pitchFamily="50" charset="0"/>
                <a:ea typeface="Calibri" panose="020f0502020204030204" pitchFamily="34" charset="0"/>
                <a:cs typeface="Times New Roman" panose="02020603050405020304" pitchFamily="18" charset="0"/>
              </a:rPr>
              <a:t>Grand Rounds, Continuing Medical Education (“CME”) and conferences teaching new clinical techniques to other teachers or clinicians would be clinical mission.</a:t>
            </a:r>
          </a:p>
        </p:txBody>
      </p:sp>
    </p:spTree>
    <p:extLst>
      <p:ext uri="{BB962C8B-B14F-4D97-AF65-F5344CB8AC3E}">
        <p14:creationId val="252673897"/>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a:xfrm>
            <a:off x="107616" y="384176"/>
            <a:ext cx="8788734" cy="900967"/>
          </a:xfrm>
        </p:spPr>
        <p:txBody>
          <a:bodyPr>
            <a:normAutofit fontScale="90000"/>
          </a:bodyPr>
          <a:lstStyle/>
          <a:p>
            <a:r>
              <a:rPr lang="en-US" sz="3600">
                <a:latin typeface="YaleNew" panose="02000602050000020003" pitchFamily="50" charset="0"/>
                <a:cs typeface="Times New Roman" panose="02020603050405020304" pitchFamily="18" charset="0"/>
              </a:rPr>
              <a:t>Mission Definitions &amp; Examples – Patient Care </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a:xfrm>
            <a:off x="386861" y="6309459"/>
            <a:ext cx="465194" cy="365125"/>
          </a:xfrm>
        </p:spPr>
        <p:txBody>
          <a:bodyPr/>
          <a:lstStyle/>
          <a:p>
            <a:fld id="{F55E13C6-A4BF-A842-9635-B1271B30A9E0}" type="slidenum">
              <a:rPr lang="en-US" smtClean="0"/>
              <a:t>13</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107616" y="1381105"/>
            <a:ext cx="8864933" cy="4739759"/>
          </a:xfrm>
          <a:prstGeom prst="rect">
            <a:avLst/>
          </a:prstGeom>
          <a:noFill/>
        </p:spPr>
        <p:txBody>
          <a:bodyPr wrap="square" lIns="91440" tIns="45720" rIns="91440" bIns="45720" rtlCol="0" anchor="t">
            <a:spAutoFit/>
          </a:bodyPr>
          <a:lstStyle/>
          <a:p>
            <a:pPr marL="0" marR="0">
              <a:spcBef>
                <a:spcPct val="0"/>
              </a:spcBef>
              <a:spcAft>
                <a:spcPct val="0"/>
              </a:spcAft>
            </a:pPr>
            <a:r>
              <a:rPr lang="en-US" sz="2200">
                <a:effectLst/>
                <a:latin typeface="YaleNew"/>
                <a:ea typeface="Calibri" panose="020f0502020204030204"/>
                <a:cs typeface="Times New Roman"/>
              </a:rPr>
              <a:t>Definition:  Patient Care practice, administration and support.</a:t>
            </a:r>
          </a:p>
          <a:p>
            <a:pPr marL="0" marR="0">
              <a:spcBef>
                <a:spcPct val="0"/>
              </a:spcBef>
              <a:spcAft>
                <a:spcPct val="0"/>
              </a:spcAft>
            </a:pPr>
            <a:endParaRPr lang="en-US" sz="2000">
              <a:effectLst/>
              <a:latin typeface="YaleNew" panose="02000602050000020003" pitchFamily="50" charset="0"/>
              <a:ea typeface="Calibri" panose="020f0502020204030204" pitchFamily="34" charset="0"/>
              <a:cs typeface="Times New Roman" panose="02020603050405020304" pitchFamily="18" charset="0"/>
            </a:endParaRPr>
          </a:p>
          <a:p>
            <a:pPr marL="0" marR="0">
              <a:spcBef>
                <a:spcPct val="0"/>
              </a:spcBef>
              <a:spcAft>
                <a:spcPct val="0"/>
              </a:spcAft>
            </a:pPr>
            <a:r>
              <a:rPr lang="en-US" sz="2000">
                <a:effectLst/>
                <a:latin typeface="YaleNew"/>
                <a:ea typeface="Calibri" panose="020f0502020204030204"/>
                <a:cs typeface="Times New Roman"/>
              </a:rPr>
              <a:t>Examples of activity that should be coded as patient care are:</a:t>
            </a:r>
          </a:p>
          <a:p>
            <a:pPr marL="342900" marR="0" lvl="0" indent="-342900">
              <a:spcBef>
                <a:spcPct val="0"/>
              </a:spcBef>
              <a:spcAft>
                <a:spcPct val="0"/>
              </a:spcAft>
              <a:buFont typeface="Arial" panose="020b0604020202020204" pitchFamily="34" charset="0"/>
              <a:buChar char="•"/>
            </a:pPr>
            <a:r>
              <a:rPr lang="en-US" sz="2000">
                <a:effectLst/>
                <a:latin typeface="YaleNew"/>
                <a:ea typeface="Calibri" panose="020f0502020204030204"/>
                <a:cs typeface="Times New Roman"/>
              </a:rPr>
              <a:t>All fee-for-service revenues and expenses, including time spent with residents while in clinic. </a:t>
            </a:r>
          </a:p>
          <a:p>
            <a:pPr marL="342900" indent="-342900">
              <a:spcBef>
                <a:spcPct val="0"/>
              </a:spcBef>
              <a:spcAft>
                <a:spcPct val="0"/>
              </a:spcAft>
              <a:buFont typeface="Arial" panose="020b0604020202020204" pitchFamily="34" charset="0"/>
              <a:buChar char="•"/>
            </a:pPr>
            <a:r>
              <a:rPr lang="en-US" sz="2000">
                <a:effectLst/>
                <a:latin typeface="YaleNew"/>
                <a:ea typeface="Calibri" panose="020f0502020204030204"/>
                <a:cs typeface="Times New Roman"/>
              </a:rPr>
              <a:t>Clinical contractual revenue and expenses including those related to Yale New Haven Health System (YNHHS) and the Veteran’s Affairs hospital, except those defined as Research or Education. </a:t>
            </a:r>
          </a:p>
          <a:p>
            <a:pPr marL="342900" marR="0" lvl="0" indent="-342900">
              <a:spcBef>
                <a:spcPct val="0"/>
              </a:spcBef>
              <a:spcAft>
                <a:spcPct val="0"/>
              </a:spcAft>
              <a:buFont typeface="Arial" panose="020b0604020202020204" pitchFamily="34" charset="0"/>
              <a:buChar char="•"/>
            </a:pPr>
            <a:r>
              <a:rPr lang="en-US" sz="2000">
                <a:effectLst/>
                <a:latin typeface="YaleNew"/>
                <a:ea typeface="Calibri" panose="020f0502020204030204"/>
                <a:cs typeface="Times New Roman"/>
              </a:rPr>
              <a:t>Grand Rounds, Continuing Medical Education (“CME”) and conferences teaching new clinical techniques to other teachers or clinicians. </a:t>
            </a:r>
          </a:p>
          <a:p>
            <a:pPr marL="342900" indent="-342900">
              <a:spcBef>
                <a:spcPct val="0"/>
              </a:spcBef>
              <a:spcAft>
                <a:spcPct val="0"/>
              </a:spcAft>
              <a:buFont typeface="Arial" panose="020b0604020202020204" pitchFamily="34" charset="0"/>
              <a:buChar char="•"/>
            </a:pPr>
            <a:r>
              <a:rPr lang="en-US" sz="2000">
                <a:latin typeface="YaleNew"/>
                <a:ea typeface="Calibri" panose="020f0502020204030204"/>
                <a:cs typeface="Times New Roman"/>
              </a:rPr>
              <a:t>Academic/protected time for Academic Clinician and Clinician Educator-Scholar track faculty</a:t>
            </a:r>
          </a:p>
          <a:p>
            <a:pPr marL="342900" marR="0" lvl="0" indent="-342900">
              <a:spcBef>
                <a:spcPct val="0"/>
              </a:spcBef>
              <a:spcAft>
                <a:spcPct val="0"/>
              </a:spcAft>
              <a:buFont typeface="Arial" panose="020b0604020202020204" pitchFamily="34" charset="0"/>
              <a:buChar char="•"/>
            </a:pPr>
            <a:r>
              <a:rPr lang="en-US" sz="2000">
                <a:effectLst/>
                <a:latin typeface="YaleNew"/>
                <a:ea typeface="Calibri" panose="020f0502020204030204"/>
                <a:cs typeface="Times New Roman"/>
              </a:rPr>
              <a:t>Effort for clinical staff such as clinic managers, medical assistants, LPNs and receptionists.</a:t>
            </a:r>
          </a:p>
          <a:p>
            <a:pPr marL="342900" marR="0" lvl="0" indent="-342900">
              <a:spcBef>
                <a:spcPct val="0"/>
              </a:spcBef>
              <a:spcAft>
                <a:spcPct val="0"/>
              </a:spcAft>
              <a:buFont typeface="Arial" panose="020b0604020202020204" pitchFamily="34" charset="0"/>
              <a:buChar char="•"/>
            </a:pPr>
            <a:r>
              <a:rPr lang="en-US" sz="2000">
                <a:effectLst/>
                <a:latin typeface="YaleNew"/>
                <a:ea typeface="Calibri" panose="020f0502020204030204"/>
                <a:cs typeface="Times New Roman"/>
              </a:rPr>
              <a:t>Effort and non-salary expenses related to coding and charge entry. </a:t>
            </a:r>
          </a:p>
        </p:txBody>
      </p:sp>
    </p:spTree>
    <p:extLst>
      <p:ext uri="{BB962C8B-B14F-4D97-AF65-F5344CB8AC3E}">
        <p14:creationId val="2311966685"/>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a:xfrm>
            <a:off x="219075" y="365126"/>
            <a:ext cx="8858250" cy="900967"/>
          </a:xfrm>
        </p:spPr>
        <p:txBody>
          <a:bodyPr>
            <a:normAutofit fontScale="90000"/>
          </a:bodyPr>
          <a:lstStyle/>
          <a:p>
            <a:r>
              <a:rPr lang="en-US" sz="3200">
                <a:latin typeface="YaleNew" panose="02000602050000020003" pitchFamily="50" charset="0"/>
                <a:cs typeface="Times New Roman" panose="02020603050405020304" pitchFamily="18" charset="0"/>
              </a:rPr>
              <a:t>Mission Definitions &amp; Examples – Institutional Administration</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a:xfrm>
            <a:off x="386861" y="6309459"/>
            <a:ext cx="485975" cy="365125"/>
          </a:xfrm>
        </p:spPr>
        <p:txBody>
          <a:bodyPr/>
          <a:lstStyle/>
          <a:p>
            <a:fld id="{F55E13C6-A4BF-A842-9635-B1271B30A9E0}" type="slidenum">
              <a:rPr lang="en-US" smtClean="0"/>
              <a:t>14</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219075" y="1381105"/>
            <a:ext cx="8289591" cy="5047536"/>
          </a:xfrm>
          <a:prstGeom prst="rect">
            <a:avLst/>
          </a:prstGeom>
          <a:noFill/>
        </p:spPr>
        <p:txBody>
          <a:bodyPr wrap="square" rtlCol="0">
            <a:spAutoFit/>
          </a:bodyPr>
          <a:lstStyle/>
          <a:p>
            <a:pPr marL="0" marR="0">
              <a:spcBef>
                <a:spcPct val="0"/>
              </a:spcBef>
              <a:spcAft>
                <a:spcPct val="0"/>
              </a:spcAft>
            </a:pPr>
            <a:r>
              <a:rPr lang="en-US" sz="2000">
                <a:latin typeface="YaleNew" panose="02000602050000020003" pitchFamily="50" charset="0"/>
                <a:ea typeface="Verdana" panose="020b0604030504040204" pitchFamily="34" charset="0"/>
                <a:cs typeface="Times New Roman" panose="02020603050405020304" pitchFamily="18" charset="0"/>
              </a:rPr>
              <a:t>Definition:  Administrative leadership and support that provides the financial, operational, and non-academic administration of the institution and is not clearly and exclusively associated with a single university mission (e.g., research, education, patient care).  </a:t>
            </a:r>
          </a:p>
          <a:p>
            <a:pPr marL="0" marR="0">
              <a:spcBef>
                <a:spcPct val="0"/>
              </a:spcBef>
              <a:spcAft>
                <a:spcPct val="0"/>
              </a:spcAft>
            </a:pPr>
            <a:r>
              <a:rPr lang="en-US" sz="2000">
                <a:latin typeface="YaleNew" panose="02000602050000020003" pitchFamily="50" charset="0"/>
                <a:ea typeface="Verdana" panose="020b0604030504040204" pitchFamily="34" charset="0"/>
                <a:cs typeface="Times New Roman" panose="02020603050405020304" pitchFamily="18" charset="0"/>
              </a:rPr>
              <a:t> </a:t>
            </a:r>
          </a:p>
          <a:p>
            <a:pPr marL="285750" indent="-285750">
              <a:buFont typeface="Arial" panose="020b0604020202020204" pitchFamily="34" charset="0"/>
              <a:buChar char="•"/>
            </a:pPr>
            <a:r>
              <a:rPr lang="en-US" sz="2000">
                <a:latin typeface="YaleNew" panose="02000602050000020003" pitchFamily="50" charset="0"/>
                <a:ea typeface="Verdana" panose="020b0604030504040204" pitchFamily="34" charset="0"/>
                <a:cs typeface="Times New Roman" panose="02020603050405020304" pitchFamily="18" charset="0"/>
              </a:rPr>
              <a:t>Activity should be coded to the appropriate mission when possible.  Administration should not be used as a catch all. Refer to the </a:t>
            </a:r>
            <a:r>
              <a:rPr lang="en-US" sz="2000">
                <a:latin typeface="YaleNew" panose="02000602050000020003" pitchFamily="50" charset="0"/>
                <a:ea typeface="Verdana" panose="020b0604030504040204" pitchFamily="34" charset="0"/>
                <a:cs typeface="Times New Roman" panose="02020603050405020304" pitchFamily="18" charset="0"/>
                <a:hlinkClick r:id="rId4"/>
              </a:rPr>
              <a:t>Administrative Allocation – Procedure</a:t>
            </a:r>
            <a:r>
              <a:rPr lang="en-US" sz="2000">
                <a:latin typeface="YaleNew" panose="02000602050000020003" pitchFamily="50" charset="0"/>
                <a:ea typeface="Verdana" panose="020b0604030504040204" pitchFamily="34" charset="0"/>
                <a:cs typeface="Times New Roman" panose="02020603050405020304" pitchFamily="18" charset="0"/>
              </a:rPr>
              <a:t>.</a:t>
            </a:r>
          </a:p>
          <a:p>
            <a:pPr marL="285750" indent="-285750">
              <a:buFont typeface="Arial" panose="020b0604020202020204" pitchFamily="34" charset="0"/>
              <a:buChar char="•"/>
            </a:pPr>
            <a:endParaRPr lang="en-US" sz="2000">
              <a:latin typeface="YaleNew" panose="02000602050000020003" pitchFamily="50" charset="0"/>
              <a:ea typeface="Verdana" panose="020b0604030504040204" pitchFamily="34" charset="0"/>
              <a:cs typeface="Times New Roman" panose="02020603050405020304" pitchFamily="18" charset="0"/>
            </a:endParaRPr>
          </a:p>
          <a:p>
            <a:pPr marL="285750" indent="-285750">
              <a:buFont typeface="Arial" panose="020b0604020202020204" pitchFamily="34" charset="0"/>
              <a:buChar char="•"/>
            </a:pPr>
            <a:r>
              <a:rPr lang="en-US" sz="2000">
                <a:latin typeface="YaleNew" panose="02000602050000020003" pitchFamily="50" charset="0"/>
                <a:ea typeface="Verdana" panose="020b0604030504040204" pitchFamily="34" charset="0"/>
                <a:cs typeface="Times New Roman" panose="02020603050405020304" pitchFamily="18" charset="0"/>
              </a:rPr>
              <a:t>On a monthly basis, the YSM Controller’s Office allocates departmental administrative expenses net of internal revenue to each mission on LA91051.  The amount to be allocated to each mission is calculated based on FTE’s.*   </a:t>
            </a:r>
          </a:p>
          <a:p>
            <a:endParaRPr lang="en-US" sz="2000">
              <a:latin typeface="YaleNew" panose="02000602050000020003" pitchFamily="50" charset="0"/>
              <a:ea typeface="Verdana" panose="020b0604030504040204" pitchFamily="34" charset="0"/>
              <a:cs typeface="Times New Roman" panose="02020603050405020304" pitchFamily="18" charset="0"/>
            </a:endParaRPr>
          </a:p>
          <a:p>
            <a:pPr marL="0" marR="0">
              <a:spcBef>
                <a:spcPct val="0"/>
              </a:spcBef>
              <a:spcAft>
                <a:spcPct val="0"/>
              </a:spcAft>
            </a:pPr>
            <a:r>
              <a:rPr lang="en-US">
                <a:latin typeface="YaleNew" panose="02000602050000020003" pitchFamily="50" charset="0"/>
                <a:ea typeface="Calibri" panose="020f0502020204030204" pitchFamily="34" charset="0"/>
                <a:cs typeface="Times New Roman" panose="02020603050405020304" pitchFamily="18" charset="0"/>
              </a:rPr>
              <a:t>*Departments should not change/reallocate the distribution on LA91051</a:t>
            </a:r>
            <a:endParaRPr lang="en-US">
              <a:effectLst/>
              <a:latin typeface="YaleNew" panose="02000602050000020003" pitchFamily="50" charset="0"/>
              <a:ea typeface="Calibri" panose="020f0502020204030204" pitchFamily="34" charset="0"/>
              <a:cs typeface="Times New Roman" panose="02020603050405020304" pitchFamily="18" charset="0"/>
            </a:endParaRPr>
          </a:p>
          <a:p>
            <a:pPr marL="0" marR="0">
              <a:spcBef>
                <a:spcPct val="0"/>
              </a:spcBef>
              <a:spcAft>
                <a:spcPct val="0"/>
              </a:spcAft>
            </a:pPr>
            <a:r>
              <a:rPr lang="en-US" sz="2400">
                <a:effectLst/>
                <a:latin typeface="YaleNew" panose="02000602050000020003" pitchFamily="50" charset="0"/>
                <a:ea typeface="Calibri" panose="020f0502020204030204" pitchFamily="34" charset="0"/>
                <a:cs typeface="Times New Roman" panose="02020603050405020304" pitchFamily="18" charset="0"/>
              </a:rPr>
              <a:t> </a:t>
            </a:r>
            <a:endParaRPr lang="en-US" sz="2400">
              <a:effectLst/>
              <a:latin typeface="Calibri" pitchFamily="34" charset="0"/>
              <a:ea typeface="Calibri" panose="020f0502020204030204" pitchFamily="34" charset="0"/>
              <a:cs typeface="Times New Roman" panose="02020603050405020304" pitchFamily="18" charset="0"/>
            </a:endParaRPr>
          </a:p>
        </p:txBody>
      </p:sp>
    </p:spTree>
    <p:extLst>
      <p:ext uri="{BB962C8B-B14F-4D97-AF65-F5344CB8AC3E}">
        <p14:creationId val="4119812512"/>
      </p:ext>
    </p:extLst>
  </p:cSld>
  <p:clrMapOvr>
    <a:masterClrMapping/>
  </p:clrMapOvr>
  <p:transition/>
  <p:timing/>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p:txBody>
          <a:bodyPr>
            <a:normAutofit/>
          </a:bodyPr>
          <a:lstStyle/>
          <a:p>
            <a:r>
              <a:rPr lang="en-US" sz="2800">
                <a:latin typeface="YaleNew" panose="02000602050000020003" pitchFamily="50" charset="0"/>
                <a:cs typeface="Times New Roman" panose="02020603050405020304" pitchFamily="18" charset="0"/>
              </a:rPr>
              <a:t>Mission Definitions &amp; Examples – Institutional Administration - continued</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a:xfrm>
            <a:off x="386861" y="6309459"/>
            <a:ext cx="370223" cy="365125"/>
          </a:xfrm>
        </p:spPr>
        <p:txBody>
          <a:bodyPr/>
          <a:lstStyle/>
          <a:p>
            <a:fld id="{F55E13C6-A4BF-A842-9635-B1271B30A9E0}" type="slidenum">
              <a:rPr lang="en-US" smtClean="0"/>
              <a:t>15</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107617" y="1381105"/>
            <a:ext cx="8941133" cy="4832092"/>
          </a:xfrm>
          <a:prstGeom prst="rect">
            <a:avLst/>
          </a:prstGeom>
          <a:noFill/>
        </p:spPr>
        <p:txBody>
          <a:bodyPr wrap="square" rtlCol="0">
            <a:spAutoFit/>
          </a:bodyPr>
          <a:lstStyle/>
          <a:p>
            <a:pPr marL="0" marR="0">
              <a:spcBef>
                <a:spcPct val="0"/>
              </a:spcBef>
              <a:spcAft>
                <a:spcPct val="0"/>
              </a:spcAft>
            </a:pPr>
            <a:r>
              <a:rPr lang="en-US" sz="2200" b="1">
                <a:effectLst/>
                <a:latin typeface="YaleNew" panose="02000602050000020003" pitchFamily="50" charset="0"/>
                <a:ea typeface="Calibri" panose="020f0502020204030204" pitchFamily="34" charset="0"/>
                <a:cs typeface="Times New Roman" panose="02020603050405020304" pitchFamily="18" charset="0"/>
              </a:rPr>
              <a:t> Examples of activity that should be coded as administration are:</a:t>
            </a:r>
          </a:p>
          <a:p>
            <a:pPr marL="342900" marR="0" lvl="0" indent="-342900">
              <a:spcBef>
                <a:spcPct val="0"/>
              </a:spcBef>
              <a:spcAft>
                <a:spcPct val="0"/>
              </a:spcAft>
              <a:buFont typeface="Arial" panose="020b0604020202020204" pitchFamily="34" charset="0"/>
              <a:buChar char="•"/>
            </a:pPr>
            <a:r>
              <a:rPr lang="en-US" sz="2200">
                <a:effectLst/>
                <a:latin typeface="YaleNew" panose="02000602050000020003" pitchFamily="50" charset="0"/>
                <a:ea typeface="Calibri" panose="020f0502020204030204" pitchFamily="34" charset="0"/>
                <a:cs typeface="Times New Roman" panose="02020603050405020304" pitchFamily="18" charset="0"/>
              </a:rPr>
              <a:t>Unrestricted Gifts and Endowments, those with a general purpose or those with an unclear donor intention, should be coded as administration regardless of how you need to use them (it is perfectly ok to cross fund your missions with unrestricted funds).</a:t>
            </a:r>
          </a:p>
          <a:p>
            <a:pPr marL="742950" marR="0" lvl="1" indent="-285750">
              <a:spcBef>
                <a:spcPct val="0"/>
              </a:spcBef>
              <a:spcAft>
                <a:spcPct val="0"/>
              </a:spcAft>
              <a:buFont typeface="Courier New" panose="02070309020205020404" pitchFamily="49" charset="0"/>
              <a:buChar char="o"/>
            </a:pPr>
            <a:r>
              <a:rPr lang="en-US" sz="2200">
                <a:effectLst/>
                <a:latin typeface="YaleNew" panose="02000602050000020003" pitchFamily="50" charset="0"/>
                <a:ea typeface="Calibri" panose="020f0502020204030204" pitchFamily="34" charset="0"/>
                <a:cs typeface="Times New Roman" panose="02020603050405020304" pitchFamily="18" charset="0"/>
              </a:rPr>
              <a:t>Note:  Professorships and all restricted Gifts or Endowments should be coded as indicated in the gift restrictions based on their intended use, keeping in mind that most of our restricted funds are intended for research.  </a:t>
            </a:r>
          </a:p>
          <a:p>
            <a:pPr marR="0" lvl="1">
              <a:spcBef>
                <a:spcPct val="0"/>
              </a:spcBef>
              <a:spcAft>
                <a:spcPct val="0"/>
              </a:spcAft>
            </a:pPr>
            <a:endParaRPr lang="en-US" sz="2200">
              <a:effectLst/>
              <a:latin typeface="YaleNew" panose="02000602050000020003" pitchFamily="50" charset="0"/>
              <a:ea typeface="Calibri" panose="020f0502020204030204" pitchFamily="34" charset="0"/>
              <a:cs typeface="Times New Roman" panose="02020603050405020304" pitchFamily="18" charset="0"/>
            </a:endParaRPr>
          </a:p>
          <a:p>
            <a:pPr marL="342900" marR="0" lvl="0" indent="-342900">
              <a:spcBef>
                <a:spcPct val="0"/>
              </a:spcBef>
              <a:spcAft>
                <a:spcPct val="0"/>
              </a:spcAft>
              <a:buFont typeface="Arial" panose="020b0604020202020204" pitchFamily="34" charset="0"/>
              <a:buChar char="•"/>
            </a:pPr>
            <a:r>
              <a:rPr lang="en-US" sz="2200">
                <a:effectLst/>
                <a:latin typeface="YaleNew" panose="02000602050000020003" pitchFamily="50" charset="0"/>
                <a:ea typeface="Calibri" panose="020f0502020204030204" pitchFamily="34" charset="0"/>
                <a:cs typeface="Times New Roman" panose="02020603050405020304" pitchFamily="18" charset="0"/>
              </a:rPr>
              <a:t>Department Chairs, Section Chiefs and their Administrative Assistants should be charged to an administration program (</a:t>
            </a:r>
            <a:r>
              <a:rPr lang="en-US" sz="2200">
                <a:effectLst/>
                <a:latin typeface="YaleNew" panose="02000602050000020003" pitchFamily="50" charset="0"/>
                <a:ea typeface="Times New Roman" panose="02020603050405020304" pitchFamily="18" charset="0"/>
                <a:cs typeface="Times New Roman" panose="02020603050405020304" pitchFamily="18" charset="0"/>
              </a:rPr>
              <a:t>to the extent these costs are not directly charged to another mission based on effort</a:t>
            </a:r>
            <a:r>
              <a:rPr lang="en-US" sz="2200">
                <a:effectLst/>
                <a:latin typeface="YaleNew" panose="02000602050000020003" pitchFamily="50" charset="0"/>
                <a:ea typeface="Calibri" panose="020f0502020204030204" pitchFamily="34" charset="0"/>
                <a:cs typeface="Times New Roman" panose="02020603050405020304" pitchFamily="18" charset="0"/>
              </a:rPr>
              <a:t>).  </a:t>
            </a:r>
          </a:p>
          <a:p>
            <a:pPr marL="342900" marR="0" lvl="0" indent="-342900">
              <a:spcBef>
                <a:spcPct val="0"/>
              </a:spcBef>
              <a:spcAft>
                <a:spcPct val="0"/>
              </a:spcAft>
              <a:buFont typeface="Symbol" panose="05050102010706020507" pitchFamily="18" charset="2"/>
              <a:buChar char=""/>
            </a:pPr>
            <a:endParaRPr lang="en-US" sz="2200">
              <a:effectLst/>
              <a:latin typeface="Calibri" pitchFamily="34" charset="0"/>
              <a:ea typeface="Calibri" panose="020f0502020204030204" pitchFamily="34" charset="0"/>
              <a:cs typeface="Times New Roman" panose="02020603050405020304" pitchFamily="18" charset="0"/>
            </a:endParaRPr>
          </a:p>
        </p:txBody>
      </p:sp>
    </p:spTree>
    <p:extLst>
      <p:ext uri="{BB962C8B-B14F-4D97-AF65-F5344CB8AC3E}">
        <p14:creationId val="544621034"/>
      </p:ext>
    </p:ext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p:txBody>
          <a:bodyPr>
            <a:normAutofit/>
          </a:bodyPr>
          <a:lstStyle/>
          <a:p>
            <a:r>
              <a:rPr lang="en-US" sz="2800">
                <a:latin typeface="YaleNew" panose="02000602050000020003" pitchFamily="50" charset="0"/>
                <a:cs typeface="Times New Roman" panose="02020603050405020304" pitchFamily="18" charset="0"/>
              </a:rPr>
              <a:t>Mission Definitions &amp; Examples – Institutional Administration - continued</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a:xfrm>
            <a:off x="386861" y="6309459"/>
            <a:ext cx="370223" cy="365125"/>
          </a:xfrm>
        </p:spPr>
        <p:txBody>
          <a:bodyPr/>
          <a:lstStyle/>
          <a:p>
            <a:fld id="{F55E13C6-A4BF-A842-9635-B1271B30A9E0}" type="slidenum">
              <a:rPr lang="en-US" smtClean="0"/>
              <a:t>16</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200025" y="1381105"/>
            <a:ext cx="8810625" cy="3170099"/>
          </a:xfrm>
          <a:prstGeom prst="rect">
            <a:avLst/>
          </a:prstGeom>
          <a:noFill/>
        </p:spPr>
        <p:txBody>
          <a:bodyPr wrap="square" rtlCol="0">
            <a:spAutoFit/>
          </a:bodyPr>
          <a:lstStyle/>
          <a:p>
            <a:pPr marL="0" marR="0">
              <a:spcBef>
                <a:spcPct val="0"/>
              </a:spcBef>
              <a:spcAft>
                <a:spcPct val="0"/>
              </a:spcAft>
            </a:pPr>
            <a:r>
              <a:rPr lang="en-US" sz="2400" b="1">
                <a:effectLst/>
                <a:latin typeface="YaleNew" panose="02000602050000020003" pitchFamily="50" charset="0"/>
                <a:ea typeface="Calibri" panose="020f0502020204030204" pitchFamily="34" charset="0"/>
                <a:cs typeface="Times New Roman" panose="02020603050405020304" pitchFamily="18" charset="0"/>
              </a:rPr>
              <a:t> Examples of activity that should be coded as administration are:</a:t>
            </a:r>
          </a:p>
          <a:p>
            <a:pPr marL="342900" marR="0" lvl="0" indent="-342900">
              <a:spcBef>
                <a:spcPct val="0"/>
              </a:spcBef>
              <a:spcAft>
                <a:spcPct val="0"/>
              </a:spcAft>
              <a:buFont typeface="Arial" panose="020b0604020202020204" pitchFamily="34" charset="0"/>
              <a:buChar char="•"/>
            </a:pPr>
            <a:r>
              <a:rPr lang="en-US" sz="2400">
                <a:effectLst/>
                <a:latin typeface="YaleNew" panose="02000602050000020003" pitchFamily="50" charset="0"/>
                <a:ea typeface="Calibri" panose="020f0502020204030204" pitchFamily="34" charset="0"/>
                <a:cs typeface="Times New Roman" panose="02020603050405020304" pitchFamily="18" charset="0"/>
              </a:rPr>
              <a:t>Effort for administrative staff and non-salary expenses related to recruitment, appointments and promotions should generally be charged to an administrative program.  </a:t>
            </a:r>
          </a:p>
          <a:p>
            <a:pPr marR="0" lvl="0">
              <a:spcBef>
                <a:spcPct val="0"/>
              </a:spcBef>
              <a:spcAft>
                <a:spcPct val="0"/>
              </a:spcAft>
            </a:pPr>
            <a:endParaRPr lang="en-US" sz="2400">
              <a:latin typeface="YaleNew" panose="02000602050000020003" pitchFamily="50" charset="0"/>
              <a:ea typeface="Calibri" panose="020f0502020204030204" pitchFamily="34" charset="0"/>
              <a:cs typeface="Times New Roman" panose="02020603050405020304" pitchFamily="18" charset="0"/>
            </a:endParaRPr>
          </a:p>
          <a:p>
            <a:pPr marR="0" lvl="0">
              <a:spcBef>
                <a:spcPct val="0"/>
              </a:spcBef>
              <a:spcAft>
                <a:spcPct val="0"/>
              </a:spcAft>
            </a:pPr>
            <a:r>
              <a:rPr lang="en-US" sz="2400">
                <a:effectLst/>
                <a:latin typeface="YaleNew" panose="02000602050000020003" pitchFamily="50" charset="0"/>
                <a:ea typeface="Calibri" panose="020f0502020204030204" pitchFamily="34" charset="0"/>
                <a:cs typeface="Times New Roman" panose="02020603050405020304" pitchFamily="18" charset="0"/>
              </a:rPr>
              <a:t>Note: coding of Administrative Assistant salaries should generally follow the mission coding of the faculty they support. </a:t>
            </a:r>
          </a:p>
          <a:p>
            <a:pPr marL="342900" marR="0" lvl="0" indent="-342900">
              <a:spcBef>
                <a:spcPct val="0"/>
              </a:spcBef>
              <a:spcAft>
                <a:spcPct val="0"/>
              </a:spcAft>
              <a:buFont typeface="Symbol" panose="05050102010706020507" pitchFamily="18" charset="2"/>
              <a:buChar char=""/>
            </a:pPr>
            <a:endParaRPr lang="en-US" sz="3200">
              <a:effectLst/>
              <a:latin typeface="Calibri" pitchFamily="34" charset="0"/>
              <a:ea typeface="Calibri" panose="020f0502020204030204" pitchFamily="34" charset="0"/>
              <a:cs typeface="Times New Roman" panose="02020603050405020304" pitchFamily="18" charset="0"/>
            </a:endParaRPr>
          </a:p>
        </p:txBody>
      </p:sp>
    </p:spTree>
    <p:extLst>
      <p:ext uri="{BB962C8B-B14F-4D97-AF65-F5344CB8AC3E}">
        <p14:creationId val="2109915986"/>
      </p:ext>
    </p:ext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p:txBody>
          <a:bodyPr>
            <a:normAutofit fontScale="90000"/>
          </a:bodyPr>
          <a:lstStyle/>
          <a:p>
            <a:r>
              <a:rPr lang="en-US" sz="3200">
                <a:latin typeface="YaleNew" panose="02000602050000020003" pitchFamily="50" charset="0"/>
                <a:cs typeface="Times New Roman" panose="02020603050405020304" pitchFamily="18" charset="0"/>
              </a:rPr>
              <a:t>Mission Definitions &amp; Examples – Institutional Administration &amp; Other Support - continued</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a:xfrm>
            <a:off x="304801" y="6309459"/>
            <a:ext cx="376604" cy="365125"/>
          </a:xfrm>
        </p:spPr>
        <p:txBody>
          <a:bodyPr/>
          <a:lstStyle/>
          <a:p>
            <a:fld id="{F55E13C6-A4BF-A842-9635-B1271B30A9E0}" type="slidenum">
              <a:rPr lang="en-US" smtClean="0"/>
              <a:t>17</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107616" y="1381105"/>
            <a:ext cx="9036383" cy="5170646"/>
          </a:xfrm>
          <a:prstGeom prst="rect">
            <a:avLst/>
          </a:prstGeom>
          <a:noFill/>
        </p:spPr>
        <p:txBody>
          <a:bodyPr wrap="square" lIns="91440" tIns="45720" rIns="91440" bIns="45720" rtlCol="0" anchor="t">
            <a:spAutoFit/>
          </a:bodyPr>
          <a:lstStyle/>
          <a:p>
            <a:pPr marL="0" marR="0">
              <a:spcBef>
                <a:spcPct val="0"/>
              </a:spcBef>
              <a:spcAft>
                <a:spcPct val="0"/>
              </a:spcAft>
            </a:pPr>
            <a:r>
              <a:rPr lang="en-US" b="1">
                <a:effectLst/>
                <a:latin typeface="YaleNew" panose="02000602050000020003" pitchFamily="50" charset="0"/>
                <a:ea typeface="Calibri" panose="020f0502020204030204" pitchFamily="34" charset="0"/>
                <a:cs typeface="Times New Roman" panose="02020603050405020304" pitchFamily="18" charset="0"/>
              </a:rPr>
              <a:t> Activities with Specific Programs:</a:t>
            </a:r>
          </a:p>
          <a:p>
            <a:pPr marL="342900" marR="0" lvl="0" indent="-342900">
              <a:spcBef>
                <a:spcPct val="0"/>
              </a:spcBef>
              <a:spcAft>
                <a:spcPct val="0"/>
              </a:spcAft>
              <a:buFont typeface="Arial" panose="020b0604020202020204" pitchFamily="34" charset="0"/>
              <a:buChar char="•"/>
            </a:pPr>
            <a:r>
              <a:rPr lang="en-US" sz="1400">
                <a:effectLst/>
                <a:latin typeface="YaleNew"/>
                <a:ea typeface="Calibri" panose="020f0502020204030204"/>
                <a:cs typeface="Times New Roman"/>
              </a:rPr>
              <a:t>Departmental human resources support should be charged to PG01098 Human Resource Activities - Local (52)</a:t>
            </a:r>
          </a:p>
          <a:p>
            <a:pPr marL="342900" marR="0" lvl="0" indent="-342900">
              <a:spcBef>
                <a:spcPct val="0"/>
              </a:spcBef>
              <a:spcAft>
                <a:spcPct val="0"/>
              </a:spcAft>
              <a:buFont typeface="Arial" panose="020b0604020202020204" pitchFamily="34" charset="0"/>
              <a:buChar char="•"/>
            </a:pPr>
            <a:endParaRPr lang="en-US" sz="1400">
              <a:effectLst/>
              <a:latin typeface="YaleNew" panose="02000602050000020003" pitchFamily="50" charset="0"/>
              <a:ea typeface="Calibri" panose="020f0502020204030204" pitchFamily="34" charset="0"/>
              <a:cs typeface="Times New Roman" panose="02020603050405020304" pitchFamily="18" charset="0"/>
            </a:endParaRPr>
          </a:p>
          <a:p>
            <a:pPr marL="342900" indent="-342900">
              <a:spcBef>
                <a:spcPct val="0"/>
              </a:spcBef>
              <a:spcAft>
                <a:spcPct val="0"/>
              </a:spcAft>
              <a:buFont typeface="Arial" panose="020b0604020202020204" pitchFamily="34" charset="0"/>
              <a:buChar char="•"/>
            </a:pPr>
            <a:r>
              <a:rPr lang="en-US" sz="1400">
                <a:effectLst/>
                <a:latin typeface="YaleNew"/>
                <a:ea typeface="Calibri" panose="020f0502020204030204"/>
                <a:cs typeface="Times New Roman"/>
              </a:rPr>
              <a:t>Distributed support providers (DSPs) and other IT support staff should be charged to PG00271 IT Support – Local (52), unless they are working explicitly on a specific research database or research project.</a:t>
            </a:r>
            <a:endParaRPr lang="en-US" sz="1400">
              <a:latin typeface="YaleNew" panose="02000602050000020003" pitchFamily="50" charset="0"/>
              <a:ea typeface="Calibri" panose="020f0502020204030204" pitchFamily="34" charset="0"/>
              <a:cs typeface="Times New Roman" panose="02020603050405020304" pitchFamily="18" charset="0"/>
            </a:endParaRPr>
          </a:p>
          <a:p>
            <a:pPr marL="342900" indent="-342900">
              <a:spcBef>
                <a:spcPct val="0"/>
              </a:spcBef>
              <a:spcAft>
                <a:spcPct val="0"/>
              </a:spcAft>
              <a:buFont typeface="Arial" panose="020b0604020202020204" pitchFamily="34" charset="0"/>
              <a:buChar char="•"/>
            </a:pPr>
            <a:endParaRPr lang="en-US" sz="1400">
              <a:latin typeface="YaleNew"/>
              <a:ea typeface="Calibri" panose="020f0502020204030204"/>
              <a:cs typeface="Times New Roman"/>
            </a:endParaRPr>
          </a:p>
          <a:p>
            <a:pPr marL="342900" indent="-342900">
              <a:spcBef>
                <a:spcPct val="0"/>
              </a:spcBef>
              <a:spcAft>
                <a:spcPct val="0"/>
              </a:spcAft>
              <a:buFont typeface="Arial" panose="020b0604020202020204" pitchFamily="34" charset="0"/>
              <a:buChar char="•"/>
            </a:pPr>
            <a:r>
              <a:rPr lang="en-US" sz="1400">
                <a:latin typeface="YaleNew"/>
                <a:ea typeface="Calibri" panose="020f0502020204030204"/>
                <a:cs typeface="Times New Roman"/>
              </a:rPr>
              <a:t>Effort for business office staff who are fully dedicated to a specific mission (i.e., 100% effort) must be directly charged to that mission (along with related non-salary expenses). Programs to be used for this activity are as follows:</a:t>
            </a:r>
            <a:endParaRPr lang="en-US" sz="1400">
              <a:latin typeface="YaleNew" panose="02000602050000020003" pitchFamily="50" charset="0"/>
              <a:ea typeface="Calibri" panose="020f0502020204030204" pitchFamily="34" charset="0"/>
              <a:cs typeface="Times New Roman" panose="02020603050405020304" pitchFamily="18" charset="0"/>
            </a:endParaRPr>
          </a:p>
          <a:p>
            <a:pPr marL="800100" lvl="1" indent="-342900">
              <a:spcBef>
                <a:spcPct val="0"/>
              </a:spcBef>
              <a:spcAft>
                <a:spcPct val="0"/>
              </a:spcAft>
              <a:buFont typeface="Courier New" panose="020b0604020202020204" pitchFamily="34" charset="0"/>
              <a:buChar char="o"/>
            </a:pPr>
            <a:r>
              <a:rPr lang="en-US" sz="1400">
                <a:latin typeface="YaleNew"/>
                <a:ea typeface="Calibri" panose="020f0502020204030204"/>
                <a:cs typeface="Times New Roman"/>
              </a:rPr>
              <a:t>PG01706 – Business Office Operations - Local - Education 100% (12)</a:t>
            </a:r>
            <a:endParaRPr lang="en-US" sz="1400">
              <a:latin typeface="YaleNew" panose="02000602050000020003" pitchFamily="50" charset="0"/>
              <a:ea typeface="Calibri" panose="020f0502020204030204" pitchFamily="34" charset="0"/>
              <a:cs typeface="Times New Roman" panose="02020603050405020304" pitchFamily="18" charset="0"/>
            </a:endParaRPr>
          </a:p>
          <a:p>
            <a:pPr marL="800100" lvl="1" indent="-342900">
              <a:spcBef>
                <a:spcPct val="0"/>
              </a:spcBef>
              <a:spcAft>
                <a:spcPct val="0"/>
              </a:spcAft>
              <a:buFont typeface="Courier New" panose="020b0604020202020204" pitchFamily="34" charset="0"/>
              <a:buChar char="o"/>
            </a:pPr>
            <a:r>
              <a:rPr lang="en-US" sz="1400">
                <a:latin typeface="YaleNew"/>
                <a:ea typeface="Calibri" panose="020f0502020204030204"/>
                <a:cs typeface="Times New Roman"/>
              </a:rPr>
              <a:t>PG01707 – Business Office Operations - Local - Research 100% (23)</a:t>
            </a:r>
            <a:endParaRPr lang="en-US" sz="1400">
              <a:latin typeface="YaleNew" panose="02000602050000020003" pitchFamily="50" charset="0"/>
              <a:ea typeface="Calibri" panose="020f0502020204030204" pitchFamily="34" charset="0"/>
              <a:cs typeface="Times New Roman" panose="02020603050405020304" pitchFamily="18" charset="0"/>
            </a:endParaRPr>
          </a:p>
          <a:p>
            <a:pPr marL="800100" marR="0" lvl="1" indent="-342900">
              <a:spcBef>
                <a:spcPct val="0"/>
              </a:spcBef>
              <a:spcAft>
                <a:spcPct val="0"/>
              </a:spcAft>
              <a:buFont typeface="Courier New" panose="020b0604020202020204" pitchFamily="34" charset="0"/>
              <a:buChar char="o"/>
            </a:pPr>
            <a:r>
              <a:rPr lang="en-US" sz="1400">
                <a:latin typeface="YaleNew"/>
                <a:ea typeface="Calibri" panose="020f0502020204030204"/>
                <a:cs typeface="Times New Roman"/>
              </a:rPr>
              <a:t>PG01708 – Business Office Operations - Local - Clinical 100% (32)</a:t>
            </a:r>
            <a:endParaRPr lang="en-US" sz="1400">
              <a:latin typeface="YaleNew" panose="02000602050000020003" pitchFamily="50" charset="0"/>
              <a:ea typeface="Calibri" panose="020f0502020204030204" pitchFamily="34" charset="0"/>
              <a:cs typeface="Times New Roman" panose="02020603050405020304" pitchFamily="18" charset="0"/>
            </a:endParaRPr>
          </a:p>
          <a:p>
            <a:pPr marL="342900" indent="-342900">
              <a:spcBef>
                <a:spcPct val="0"/>
              </a:spcBef>
              <a:spcAft>
                <a:spcPct val="0"/>
              </a:spcAft>
              <a:buFont typeface="Arial" panose="020b0604020202020204" pitchFamily="34" charset="0"/>
              <a:buChar char="•"/>
            </a:pPr>
            <a:endParaRPr lang="en-US" sz="1400">
              <a:effectLst/>
              <a:latin typeface="YaleNew"/>
              <a:ea typeface="Calibri" panose="020f0502020204030204"/>
              <a:cs typeface="Times New Roman"/>
            </a:endParaRPr>
          </a:p>
          <a:p>
            <a:pPr marL="342900" marR="0" lvl="0" indent="-342900">
              <a:spcBef>
                <a:spcPct val="0"/>
              </a:spcBef>
              <a:spcAft>
                <a:spcPct val="0"/>
              </a:spcAft>
              <a:buFont typeface="Arial" panose="020b0604020202020204" pitchFamily="34" charset="0"/>
              <a:buChar char="•"/>
            </a:pPr>
            <a:endParaRPr lang="en-US" sz="1400">
              <a:effectLst/>
              <a:latin typeface="YaleNew" panose="02000602050000020003" pitchFamily="50" charset="0"/>
              <a:ea typeface="Calibri" panose="020f0502020204030204" pitchFamily="34" charset="0"/>
              <a:cs typeface="Times New Roman" panose="02020603050405020304" pitchFamily="18" charset="0"/>
            </a:endParaRPr>
          </a:p>
          <a:p>
            <a:pPr marL="342900" indent="-342900">
              <a:spcBef>
                <a:spcPct val="0"/>
              </a:spcBef>
              <a:spcAft>
                <a:spcPct val="0"/>
              </a:spcAft>
              <a:buFont typeface="Arial" panose="020b0604020202020204" pitchFamily="34" charset="0"/>
              <a:buChar char="•"/>
            </a:pPr>
            <a:r>
              <a:rPr lang="en-US" sz="1400">
                <a:latin typeface="YaleNew"/>
                <a:ea typeface="Calibri" panose="020f0502020204030204"/>
                <a:cs typeface="Times New Roman"/>
              </a:rPr>
              <a:t>For business office staff members whose effort is split amongst two or more missions, the effort and related non-salary expenses must be charged to the business office program – PG00051 Business Office Operations - Local (52), unless directly supported by a grant. These expenses will then be allocated via the YSM Controller’s Office’s monthly journal entry as noted above. Examples of business office staff:</a:t>
            </a:r>
          </a:p>
          <a:p>
            <a:pPr marL="742950" marR="0" lvl="1" indent="-285750">
              <a:spcBef>
                <a:spcPct val="0"/>
              </a:spcBef>
              <a:spcAft>
                <a:spcPct val="0"/>
              </a:spcAft>
              <a:buFont typeface="Courier New" panose="02070309020205020404" pitchFamily="49" charset="0"/>
              <a:buChar char="o"/>
            </a:pPr>
            <a:r>
              <a:rPr lang="en-US" sz="1400">
                <a:effectLst/>
                <a:latin typeface="YaleNew"/>
                <a:ea typeface="Calibri" panose="020f0502020204030204"/>
                <a:cs typeface="Times New Roman"/>
              </a:rPr>
              <a:t>Lead Administrator</a:t>
            </a:r>
          </a:p>
          <a:p>
            <a:pPr marL="742950" marR="0" lvl="1" indent="-285750">
              <a:spcBef>
                <a:spcPct val="0"/>
              </a:spcBef>
              <a:spcAft>
                <a:spcPct val="0"/>
              </a:spcAft>
              <a:buFont typeface="Courier New" panose="02070309020205020404" pitchFamily="49" charset="0"/>
              <a:buChar char="o"/>
            </a:pPr>
            <a:r>
              <a:rPr lang="en-US" sz="1400">
                <a:effectLst/>
                <a:latin typeface="YaleNew"/>
                <a:ea typeface="Calibri" panose="020f0502020204030204"/>
                <a:cs typeface="Times New Roman"/>
              </a:rPr>
              <a:t>Operations Manager</a:t>
            </a:r>
          </a:p>
          <a:p>
            <a:pPr marL="742950" marR="0" lvl="1" indent="-285750">
              <a:spcBef>
                <a:spcPct val="0"/>
              </a:spcBef>
              <a:spcAft>
                <a:spcPct val="0"/>
              </a:spcAft>
              <a:buFont typeface="Courier New" panose="02070309020205020404" pitchFamily="49" charset="0"/>
              <a:buChar char="o"/>
            </a:pPr>
            <a:r>
              <a:rPr lang="en-US" sz="1400">
                <a:effectLst/>
                <a:latin typeface="YaleNew"/>
                <a:ea typeface="Calibri" panose="020f0502020204030204"/>
                <a:cs typeface="Times New Roman"/>
              </a:rPr>
              <a:t>Pre and post award staff (charge to PG01707 for those supporting Research 100%)</a:t>
            </a:r>
          </a:p>
          <a:p>
            <a:pPr marL="742950" marR="0" lvl="1" indent="-285750">
              <a:spcBef>
                <a:spcPct val="0"/>
              </a:spcBef>
              <a:spcAft>
                <a:spcPct val="0"/>
              </a:spcAft>
              <a:buFont typeface="Courier New" panose="02070309020205020404" pitchFamily="49" charset="0"/>
              <a:buChar char="o"/>
            </a:pPr>
            <a:r>
              <a:rPr lang="en-US" sz="1400">
                <a:effectLst/>
                <a:latin typeface="YaleNew"/>
                <a:ea typeface="Calibri" panose="020f0502020204030204"/>
                <a:cs typeface="Times New Roman"/>
              </a:rPr>
              <a:t>Financial Analyst</a:t>
            </a:r>
          </a:p>
          <a:p>
            <a:pPr marL="742950" marR="0" lvl="1" indent="-285750">
              <a:spcBef>
                <a:spcPct val="0"/>
              </a:spcBef>
              <a:spcAft>
                <a:spcPct val="0"/>
              </a:spcAft>
              <a:buFont typeface="Courier New" panose="02070309020205020404" pitchFamily="49" charset="0"/>
              <a:buChar char="o"/>
            </a:pPr>
            <a:r>
              <a:rPr lang="en-US" sz="1400">
                <a:effectLst/>
                <a:latin typeface="YaleNew"/>
                <a:ea typeface="Calibri" panose="020f0502020204030204"/>
                <a:cs typeface="Times New Roman"/>
              </a:rPr>
              <a:t>Financial Assistant</a:t>
            </a:r>
          </a:p>
          <a:p>
            <a:pPr marL="285750" indent="-285750">
              <a:buFont typeface="Courier New" panose="02070309020205020404" pitchFamily="49" charset="0"/>
              <a:buChar char="o"/>
            </a:pPr>
            <a:endParaRPr lang="en-US">
              <a:effectLst/>
              <a:latin typeface="YaleNew" panose="02000602050000020003" pitchFamily="50" charset="0"/>
              <a:ea typeface="Calibri" panose="020f0502020204030204" pitchFamily="34" charset="0"/>
              <a:cs typeface="Times New Roman" panose="02020603050405020304" pitchFamily="18" charset="0"/>
            </a:endParaRPr>
          </a:p>
        </p:txBody>
      </p:sp>
    </p:spTree>
    <p:extLst>
      <p:ext uri="{BB962C8B-B14F-4D97-AF65-F5344CB8AC3E}">
        <p14:creationId val="1783357955"/>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a:xfrm>
            <a:off x="247237" y="384176"/>
            <a:ext cx="8753887" cy="900967"/>
          </a:xfrm>
        </p:spPr>
        <p:txBody>
          <a:bodyPr>
            <a:normAutofit/>
          </a:bodyPr>
          <a:lstStyle/>
          <a:p>
            <a:r>
              <a:rPr lang="en-US" sz="3600">
                <a:latin typeface="YaleNew"/>
                <a:ea typeface="Verdana"/>
                <a:cs typeface="Times New Roman"/>
              </a:rPr>
              <a:t>Coding based on individual scenario</a:t>
            </a:r>
            <a:endParaRPr lang="en-US" sz="3600" err="1">
              <a:latin typeface="YaleNew" panose="02000602050000020003" pitchFamily="50"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a:xfrm>
            <a:off x="304801" y="6309459"/>
            <a:ext cx="376604" cy="365125"/>
          </a:xfrm>
        </p:spPr>
        <p:txBody>
          <a:bodyPr/>
          <a:lstStyle/>
          <a:p>
            <a:fld id="{F55E13C6-A4BF-A842-9635-B1271B30A9E0}" type="slidenum">
              <a:rPr lang="en-US" smtClean="0"/>
              <a:t>18</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386861" y="1381105"/>
            <a:ext cx="8753887" cy="4093428"/>
          </a:xfrm>
          <a:prstGeom prst="rect">
            <a:avLst/>
          </a:prstGeom>
          <a:noFill/>
        </p:spPr>
        <p:txBody>
          <a:bodyPr wrap="square" lIns="91440" tIns="45720" rIns="91440" bIns="45720" rtlCol="0" anchor="t">
            <a:spAutoFit/>
          </a:bodyPr>
          <a:lstStyle/>
          <a:p>
            <a:r>
              <a:rPr lang="en-US" sz="2000" b="1">
                <a:latin typeface="YaleNew"/>
                <a:ea typeface="Calibri" panose="020f0502020204030204"/>
                <a:cs typeface="Times New Roman"/>
                <a:hlinkClick r:id="rId3"/>
              </a:rPr>
              <a:t>YSM Mission Coding – Guideline</a:t>
            </a:r>
            <a:r>
              <a:rPr lang="en-US" sz="2000" b="1">
                <a:latin typeface="YaleNew"/>
                <a:ea typeface="Calibri" panose="020f0502020204030204"/>
                <a:cs typeface="Times New Roman"/>
              </a:rPr>
              <a:t> (Section 6)</a:t>
            </a:r>
            <a:endParaRPr lang="en-US" sz="2000" b="1">
              <a:effectLst/>
              <a:latin typeface="YaleNew" panose="02000602050000020003" pitchFamily="50" charset="0"/>
              <a:ea typeface="Calibri" panose="020f0502020204030204" pitchFamily="34" charset="0"/>
              <a:cs typeface="Times New Roman" panose="02020603050405020304" pitchFamily="18" charset="0"/>
            </a:endParaRPr>
          </a:p>
          <a:p>
            <a:pPr lvl="1"/>
            <a:endParaRPr lang="en-US" sz="2000">
              <a:latin typeface="YaleNew"/>
              <a:ea typeface="Calibri" panose="020f0502020204030204"/>
              <a:cs typeface="Times New Roman"/>
            </a:endParaRPr>
          </a:p>
          <a:p>
            <a:pPr marL="342900" indent="-342900">
              <a:buFont typeface="Symbol,Sans-Serif" panose="05050102010706020507" pitchFamily="18" charset="2"/>
              <a:buChar char=""/>
            </a:pPr>
            <a:r>
              <a:rPr lang="en-US" sz="2000">
                <a:latin typeface="YaleNew"/>
                <a:ea typeface="Calibri" panose="020f0502020204030204"/>
                <a:cs typeface="Times New Roman"/>
              </a:rPr>
              <a:t>Effort for Vice Chair for education/research/patient care role should be classified as education, research or patient care (over any amount charged to sponsored awards and YNHH for leadership role). </a:t>
            </a:r>
            <a:endParaRPr lang="en-US"/>
          </a:p>
          <a:p>
            <a:pPr marL="342900" indent="-342900">
              <a:buFont typeface="Symbol,Sans-Serif" panose="05050102010706020507" pitchFamily="18" charset="2"/>
              <a:buChar char=""/>
            </a:pPr>
            <a:endParaRPr lang="en-US" sz="2000">
              <a:latin typeface="YaleNew"/>
              <a:ea typeface="Calibri" panose="020f0502020204030204"/>
              <a:cs typeface="Times New Roman"/>
            </a:endParaRPr>
          </a:p>
          <a:p>
            <a:pPr marL="342900" indent="-342900">
              <a:buFont typeface="Symbol,Sans-Serif" panose="05050102010706020507" pitchFamily="18" charset="2"/>
              <a:buChar char=""/>
            </a:pPr>
            <a:r>
              <a:rPr lang="en-US" sz="2000">
                <a:latin typeface="YaleNew"/>
                <a:ea typeface="Calibri" panose="020f0502020204030204"/>
                <a:cs typeface="Times New Roman"/>
              </a:rPr>
              <a:t>“Academic” time should be coded to reflect how the faculty spend their time (not how they are funded).</a:t>
            </a:r>
            <a:endParaRPr lang="en-US"/>
          </a:p>
          <a:p>
            <a:endParaRPr lang="en-US" sz="2000">
              <a:latin typeface="YaleNew"/>
              <a:cs typeface="Times New Roman"/>
            </a:endParaRPr>
          </a:p>
          <a:p>
            <a:pPr marL="342900" indent="-342900">
              <a:buFont typeface="Symbol" panose="05050102010706020507" pitchFamily="18" charset="2"/>
              <a:buChar char=""/>
            </a:pPr>
            <a:r>
              <a:rPr lang="en-US" sz="2000">
                <a:effectLst/>
                <a:latin typeface="YaleNew"/>
                <a:ea typeface="Calibri" panose="020f0502020204030204"/>
                <a:cs typeface="Times New Roman"/>
              </a:rPr>
              <a:t>Administrative Assistants and support staff (other than those specifically noted above) should generally follow the mission coding of the faculty they support.</a:t>
            </a:r>
            <a:endParaRPr lang="en-US">
              <a:latin typeface="YaleNew"/>
              <a:ea typeface="Calibri" panose="020f0502020204030204"/>
            </a:endParaRPr>
          </a:p>
          <a:p>
            <a:endParaRPr lang="en-US" sz="2000">
              <a:latin typeface="YaleNew"/>
              <a:ea typeface="Calibri" panose="020f0502020204030204"/>
              <a:cs typeface="Times New Roman"/>
            </a:endParaRPr>
          </a:p>
          <a:p>
            <a:pPr marL="342900" indent="-342900">
              <a:buFont typeface="Symbol" panose="05050102010706020507" pitchFamily="18" charset="2"/>
              <a:buChar char=""/>
            </a:pPr>
            <a:r>
              <a:rPr lang="en-US" sz="2000">
                <a:effectLst/>
                <a:latin typeface="YaleNew"/>
                <a:ea typeface="Calibri" panose="020f0502020204030204"/>
                <a:cs typeface="Times New Roman"/>
              </a:rPr>
              <a:t>Faculty discretionary expenses should be charged to the predominant mission.</a:t>
            </a:r>
            <a:endParaRPr lang="en-US">
              <a:latin typeface="YaleNew"/>
              <a:ea typeface="Calibri" panose="020f0502020204030204"/>
            </a:endParaRPr>
          </a:p>
        </p:txBody>
      </p:sp>
    </p:spTree>
    <p:extLst>
      <p:ext uri="{BB962C8B-B14F-4D97-AF65-F5344CB8AC3E}">
        <p14:creationId val="701315550"/>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a:xfrm>
            <a:off x="386861" y="337134"/>
            <a:ext cx="8401050" cy="900967"/>
          </a:xfrm>
        </p:spPr>
        <p:txBody>
          <a:bodyPr>
            <a:normAutofit/>
          </a:bodyPr>
          <a:lstStyle/>
          <a:p>
            <a:r>
              <a:rPr lang="en-US" sz="4000">
                <a:latin typeface="YaleNew" panose="02000602050000020003" pitchFamily="50" charset="0"/>
                <a:cs typeface="Times New Roman" panose="02020603050405020304" pitchFamily="18" charset="0"/>
              </a:rPr>
              <a:t>Key Takeaways – Program/Mission</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a:xfrm>
            <a:off x="304801" y="6309459"/>
            <a:ext cx="376604" cy="365125"/>
          </a:xfrm>
        </p:spPr>
        <p:txBody>
          <a:bodyPr/>
          <a:lstStyle/>
          <a:p>
            <a:fld id="{F55E13C6-A4BF-A842-9635-B1271B30A9E0}" type="slidenum">
              <a:rPr lang="en-US" smtClean="0"/>
              <a:t>19</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107617" y="1345951"/>
            <a:ext cx="8883983" cy="4458913"/>
          </a:xfrm>
          <a:prstGeom prst="rect">
            <a:avLst/>
          </a:prstGeom>
          <a:noFill/>
        </p:spPr>
        <p:txBody>
          <a:bodyPr wrap="square" rtlCol="0">
            <a:spAutoFit/>
          </a:bodyPr>
          <a:lstStyle/>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Program usage and mission coding is important and is used for several highly visible business management activities and external reporting requirements.</a:t>
            </a:r>
          </a:p>
          <a:p>
            <a:pPr marL="285750"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YSM requirements are more specific than University guidance.</a:t>
            </a:r>
          </a:p>
          <a:p>
            <a:pPr marL="285750"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The definition for what should be coded to the Education mission is relatively narrow.</a:t>
            </a:r>
          </a:p>
          <a:p>
            <a:pPr marL="285750" indent="-285750">
              <a:buFont typeface="Arial" panose="020b0604020202020204" pitchFamily="34" charset="0"/>
              <a:buChar char="•"/>
            </a:pPr>
            <a:r>
              <a:rPr lang="en-US">
                <a:effectLst/>
                <a:latin typeface="YaleNew" panose="02000602050000020003" pitchFamily="50" charset="0"/>
                <a:ea typeface="Calibri" panose="020f0502020204030204" pitchFamily="34" charset="0"/>
                <a:cs typeface="Times New Roman" panose="02020603050405020304" pitchFamily="18" charset="0"/>
              </a:rPr>
              <a:t>Programs in Administration should not be used as a catch-all.</a:t>
            </a:r>
          </a:p>
          <a:p>
            <a:pPr marL="285750"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There are multiple factors to consider when choosing the correct program such as:</a:t>
            </a:r>
          </a:p>
          <a:p>
            <a:pPr marL="742950" lvl="1"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Mission</a:t>
            </a:r>
          </a:p>
          <a:p>
            <a:pPr marL="742950" lvl="1"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Program Summary</a:t>
            </a:r>
          </a:p>
          <a:p>
            <a:pPr marL="742950" lvl="1"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Program Grouping</a:t>
            </a:r>
          </a:p>
          <a:p>
            <a:pPr marL="742950" lvl="1"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Program Name &amp; Definition </a:t>
            </a:r>
          </a:p>
          <a:p>
            <a:pPr marL="742950" lvl="1" indent="-285750">
              <a:buFont typeface="Arial" panose="020b0604020202020204" pitchFamily="34" charset="0"/>
              <a:buChar char="•"/>
            </a:pPr>
            <a:r>
              <a:rPr lang="en-US">
                <a:effectLst/>
                <a:latin typeface="YaleNew" panose="02000602050000020003" pitchFamily="50" charset="0"/>
                <a:ea typeface="Calibri" panose="020f0502020204030204" pitchFamily="34" charset="0"/>
                <a:cs typeface="Times New Roman" panose="02020603050405020304" pitchFamily="18" charset="0"/>
              </a:rPr>
              <a:t>Limited list for use at YSM</a:t>
            </a:r>
          </a:p>
          <a:p>
            <a:pPr marL="285750" indent="-285750">
              <a:buFont typeface="Arial" panose="020b0604020202020204" pitchFamily="34" charset="0"/>
              <a:buChar char="•"/>
            </a:pPr>
            <a:endParaRPr lang="en-US">
              <a:effectLst/>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Think you have an exceptional circumstance?  Let’s talk!  </a:t>
            </a:r>
          </a:p>
          <a:p>
            <a:pPr marL="285750" indent="-285750">
              <a:lnSpc>
                <a:spcPct val="150000"/>
              </a:lnSpc>
              <a:buFont typeface="Arial" panose="020b0604020202020204" pitchFamily="34" charset="0"/>
              <a:buChar char="•"/>
            </a:pPr>
            <a:endParaRPr lang="en-US" sz="1050">
              <a:effectLst/>
              <a:latin typeface="YaleNew" panose="02000602050000020003" pitchFamily="50" charset="0"/>
              <a:ea typeface="Calibri" panose="020f0502020204030204" pitchFamily="34" charset="0"/>
              <a:cs typeface="Times New Roman" panose="02020603050405020304" pitchFamily="18" charset="0"/>
            </a:endParaRPr>
          </a:p>
          <a:p>
            <a:endParaRPr lang="en-US" sz="1600">
              <a:latin typeface="YaleNew" panose="02000602050000020003" pitchFamily="50" charset="0"/>
              <a:ea typeface="Calibri" panose="020f0502020204030204" pitchFamily="34" charset="0"/>
              <a:cs typeface="Times New Roman" panose="02020603050405020304" pitchFamily="18" charset="0"/>
            </a:endParaRPr>
          </a:p>
        </p:txBody>
      </p:sp>
    </p:spTree>
    <p:extLst>
      <p:ext uri="{BB962C8B-B14F-4D97-AF65-F5344CB8AC3E}">
        <p14:creationId val="492828304"/>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p:txBody>
          <a:bodyPr>
            <a:normAutofit/>
          </a:bodyPr>
          <a:lstStyle/>
          <a:p>
            <a:r>
              <a:rPr lang="en-US" sz="4000">
                <a:latin typeface="YaleNew" panose="02000602050000020003" pitchFamily="50" charset="0"/>
                <a:cs typeface="Times New Roman" panose="02020603050405020304" pitchFamily="18" charset="0"/>
              </a:rPr>
              <a:t>Agenda</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p:txBody>
          <a:bodyPr/>
          <a:lstStyle/>
          <a:p>
            <a:fld id="{F55E13C6-A4BF-A842-9635-B1271B30A9E0}" type="slidenum">
              <a:rPr lang="en-US" smtClean="0"/>
              <a:t>2</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386861" y="1381105"/>
            <a:ext cx="8121805" cy="501675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000">
                <a:latin typeface="YaleNew"/>
                <a:ea typeface="Calibri" panose="020f0502020204030204"/>
                <a:cs typeface="Times New Roman"/>
              </a:rPr>
              <a:t>Introduction to Chart of Accounts </a:t>
            </a:r>
          </a:p>
          <a:p>
            <a:pPr marL="285750" indent="-285750">
              <a:buFont typeface="Arial" panose="020b0604020202020204" pitchFamily="34" charset="0"/>
              <a:buChar char="•"/>
            </a:pPr>
            <a:r>
              <a:rPr lang="en-US" sz="2000">
                <a:latin typeface="YaleNew" panose="02000602050000020003" pitchFamily="50" charset="0"/>
                <a:ea typeface="Calibri" panose="020f0502020204030204" pitchFamily="34" charset="0"/>
                <a:cs typeface="Times New Roman" panose="02020603050405020304" pitchFamily="18" charset="0"/>
              </a:rPr>
              <a:t>About Program </a:t>
            </a:r>
          </a:p>
          <a:p>
            <a:pPr marL="285750" indent="-285750">
              <a:buFont typeface="Arial" panose="020b0604020202020204" pitchFamily="34" charset="0"/>
              <a:buChar char="•"/>
            </a:pPr>
            <a:r>
              <a:rPr lang="en-US" sz="2000">
                <a:effectLst/>
                <a:latin typeface="YaleNew"/>
                <a:ea typeface="Calibri" panose="020f0502020204030204"/>
                <a:cs typeface="Times New Roman"/>
              </a:rPr>
              <a:t>Program Hierarchy Definitions</a:t>
            </a:r>
            <a:endParaRPr lang="en-US" sz="2000">
              <a:effectLst/>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000">
                <a:latin typeface="YaleNew"/>
                <a:ea typeface="Calibri" panose="020f0502020204030204"/>
                <a:cs typeface="Times New Roman"/>
              </a:rPr>
              <a:t>Policy Tech</a:t>
            </a:r>
            <a:endParaRPr lang="en-US" sz="2000">
              <a:effectLst/>
              <a:latin typeface="YaleNew"/>
              <a:ea typeface="Calibri" panose="020f0502020204030204"/>
              <a:cs typeface="Times New Roman"/>
            </a:endParaRPr>
          </a:p>
          <a:p>
            <a:pPr marL="285750" indent="-285750">
              <a:buFont typeface="Arial" panose="020b0604020202020204" pitchFamily="34" charset="0"/>
              <a:buChar char="•"/>
            </a:pPr>
            <a:r>
              <a:rPr lang="en-US" sz="2000">
                <a:latin typeface="YaleNew"/>
                <a:ea typeface="Calibri" panose="020f0502020204030204"/>
                <a:cs typeface="Times New Roman"/>
              </a:rPr>
              <a:t>Difference between University’s Chart of Accounts (COA) Guidance  and YSM Guidance</a:t>
            </a:r>
          </a:p>
          <a:p>
            <a:pPr marL="285750" indent="-285750">
              <a:buFont typeface="Arial" panose="020b0604020202020204" pitchFamily="34" charset="0"/>
              <a:buChar char="•"/>
            </a:pPr>
            <a:r>
              <a:rPr lang="en-US" sz="2000">
                <a:latin typeface="YaleNew" panose="02000602050000020003" pitchFamily="50" charset="0"/>
                <a:ea typeface="Calibri" panose="020f0502020204030204" pitchFamily="34" charset="0"/>
                <a:cs typeface="Times New Roman" panose="02020603050405020304" pitchFamily="18" charset="0"/>
              </a:rPr>
              <a:t>Mission Definitions &amp; Examples</a:t>
            </a:r>
          </a:p>
          <a:p>
            <a:pPr marL="285750" indent="-285750">
              <a:buFont typeface="Arial" panose="020b0604020202020204" pitchFamily="34" charset="0"/>
              <a:buChar char="•"/>
            </a:pPr>
            <a:r>
              <a:rPr lang="en-US" sz="2000">
                <a:latin typeface="YaleNew" panose="02000602050000020003" pitchFamily="50" charset="0"/>
                <a:ea typeface="Calibri" panose="020f0502020204030204" pitchFamily="34" charset="0"/>
                <a:cs typeface="Times New Roman" panose="02020603050405020304" pitchFamily="18" charset="0"/>
              </a:rPr>
              <a:t>Key Takeaways – Program/Mission </a:t>
            </a:r>
          </a:p>
          <a:p>
            <a:pPr marL="285750" indent="-285750">
              <a:buFont typeface="Arial" panose="020b0604020202020204" pitchFamily="34" charset="0"/>
              <a:buChar char="•"/>
            </a:pPr>
            <a:r>
              <a:rPr lang="en-US" sz="2000">
                <a:latin typeface="YaleNew" panose="02000602050000020003" pitchFamily="50" charset="0"/>
                <a:ea typeface="Calibri" panose="020f0502020204030204" pitchFamily="34" charset="0"/>
                <a:cs typeface="Times New Roman" panose="02020603050405020304" pitchFamily="18" charset="0"/>
              </a:rPr>
              <a:t>Miscellaneous YSM COA Topics</a:t>
            </a:r>
          </a:p>
          <a:p>
            <a:pPr marL="285750" indent="-285750">
              <a:buFont typeface="Arial" panose="020b0604020202020204" pitchFamily="34" charset="0"/>
              <a:buChar char="•"/>
            </a:pPr>
            <a:r>
              <a:rPr lang="en-US" sz="2000">
                <a:latin typeface="YaleNew"/>
                <a:ea typeface="Calibri" panose="020f0502020204030204"/>
                <a:cs typeface="Times New Roman"/>
              </a:rPr>
              <a:t>YSM Balance Classification</a:t>
            </a:r>
          </a:p>
          <a:p>
            <a:pPr marL="285750" indent="-285750">
              <a:buFont typeface="Arial" panose="020b0604020202020204" pitchFamily="34" charset="0"/>
              <a:buChar char="•"/>
            </a:pPr>
            <a:r>
              <a:rPr lang="en-US" sz="2000">
                <a:latin typeface="YaleNew"/>
                <a:ea typeface="Calibri" panose="020f0502020204030204"/>
                <a:cs typeface="Times New Roman"/>
              </a:rPr>
              <a:t>COA Reminders</a:t>
            </a:r>
          </a:p>
          <a:p>
            <a:pPr marL="285750" indent="-285750">
              <a:buFont typeface="Arial" panose="020b0604020202020204" pitchFamily="34" charset="0"/>
              <a:buChar char="•"/>
            </a:pPr>
            <a:r>
              <a:rPr lang="en-US" sz="2000">
                <a:latin typeface="YaleNew" panose="02000602050000020003" pitchFamily="50" charset="0"/>
                <a:ea typeface="Calibri" panose="020f0502020204030204" pitchFamily="34" charset="0"/>
                <a:cs typeface="Times New Roman" panose="02020603050405020304" pitchFamily="18" charset="0"/>
              </a:rPr>
              <a:t>Related Resources</a:t>
            </a:r>
          </a:p>
          <a:p>
            <a:pPr marL="285750" indent="-285750">
              <a:buFont typeface="Arial" panose="020b0604020202020204" pitchFamily="34" charset="0"/>
              <a:buChar char="•"/>
            </a:pPr>
            <a:r>
              <a:rPr lang="en-US" sz="2000">
                <a:latin typeface="YaleNew" panose="02000602050000020003" pitchFamily="50" charset="0"/>
                <a:ea typeface="Calibri" panose="020f0502020204030204" pitchFamily="34" charset="0"/>
                <a:cs typeface="Times New Roman" panose="02020603050405020304" pitchFamily="18" charset="0"/>
              </a:rPr>
              <a:t>Questions &amp; Support</a:t>
            </a:r>
          </a:p>
          <a:p>
            <a:pPr marL="285750" indent="-285750">
              <a:buFont typeface="Arial" panose="020b0604020202020204" pitchFamily="34" charset="0"/>
              <a:buChar char="•"/>
            </a:pPr>
            <a:endParaRPr lang="en-US" sz="2000">
              <a:latin typeface="YaleNew" panose="02000602050000020003" pitchFamily="50" charset="0"/>
              <a:ea typeface="Calibri" panose="020f0502020204030204" pitchFamily="34" charset="0"/>
              <a:cs typeface="Times New Roman" panose="02020603050405020304" pitchFamily="18" charset="0"/>
            </a:endParaRPr>
          </a:p>
          <a:p>
            <a:pPr lvl="2"/>
            <a:endParaRPr lang="en-US" sz="2000">
              <a:latin typeface="YaleNew" panose="02000602050000020003" pitchFamily="50" charset="0"/>
              <a:ea typeface="Calibri" panose="020f0502020204030204" pitchFamily="34" charset="0"/>
              <a:cs typeface="Times New Roman" panose="02020603050405020304" pitchFamily="18" charset="0"/>
            </a:endParaRPr>
          </a:p>
          <a:p>
            <a:pPr marL="1200150" lvl="2" indent="-285750">
              <a:buFont typeface="Courier New" panose="02070309020205020404" pitchFamily="49" charset="0"/>
              <a:buChar char="o"/>
            </a:pPr>
            <a:endParaRPr lang="en-US" sz="2000">
              <a:effectLst/>
              <a:latin typeface="YaleNew" panose="02000602050000020003" pitchFamily="50" charset="0"/>
              <a:ea typeface="Calibri" panose="020f0502020204030204" pitchFamily="34" charset="0"/>
              <a:cs typeface="Times New Roman" panose="02020603050405020304" pitchFamily="18" charset="0"/>
            </a:endParaRPr>
          </a:p>
        </p:txBody>
      </p:sp>
    </p:spTree>
    <p:extLst>
      <p:ext uri="{BB962C8B-B14F-4D97-AF65-F5344CB8AC3E}">
        <p14:creationId val="3538573448"/>
      </p:ext>
    </p:extLst>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a:xfrm>
            <a:off x="386861" y="337134"/>
            <a:ext cx="8401050" cy="900967"/>
          </a:xfrm>
        </p:spPr>
        <p:txBody>
          <a:bodyPr>
            <a:normAutofit/>
          </a:bodyPr>
          <a:lstStyle/>
          <a:p>
            <a:r>
              <a:rPr lang="en-US" sz="4000">
                <a:latin typeface="YaleNew" panose="02000602050000020003" pitchFamily="50" charset="0"/>
                <a:cs typeface="Times New Roman" panose="02020603050405020304" pitchFamily="18" charset="0"/>
              </a:rPr>
              <a:t>YSM Balance Classification</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a:xfrm>
            <a:off x="294969" y="6309459"/>
            <a:ext cx="386436" cy="365125"/>
          </a:xfrm>
        </p:spPr>
        <p:txBody>
          <a:bodyPr/>
          <a:lstStyle/>
          <a:p>
            <a:fld id="{F55E13C6-A4BF-A842-9635-B1271B30A9E0}" type="slidenum">
              <a:rPr lang="en-US" smtClean="0"/>
              <a:t>20</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386861" y="1380827"/>
            <a:ext cx="8121805" cy="5663089"/>
          </a:xfrm>
          <a:prstGeom prst="rect">
            <a:avLst/>
          </a:prstGeom>
          <a:noFill/>
        </p:spPr>
        <p:txBody>
          <a:bodyPr wrap="square" lIns="91440" tIns="45720" rIns="91440" bIns="45720" rtlCol="0" anchor="t">
            <a:spAutoFit/>
          </a:bodyPr>
          <a:lstStyle/>
          <a:p>
            <a:r>
              <a:rPr lang="en-US">
                <a:latin typeface="YaleNew" panose="02000602050000020003" pitchFamily="50" charset="0"/>
                <a:ea typeface="Calibri" panose="020f0502020204030204" pitchFamily="34" charset="0"/>
                <a:cs typeface="Times New Roman" panose="02020603050405020304" pitchFamily="18" charset="0"/>
              </a:rPr>
              <a:t>Ensure that financial activity and balances are appropriately classified as Chair, Chief or Faculty.  This is accomplished by the combination of funding component and assignee.</a:t>
            </a: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r>
              <a:rPr lang="en-US" sz="2000">
                <a:latin typeface="YaleNew"/>
                <a:ea typeface="Calibri" panose="020f0502020204030204"/>
                <a:cs typeface="Times New Roman"/>
              </a:rPr>
              <a:t>See </a:t>
            </a:r>
            <a:r>
              <a:rPr lang="en-US" sz="2000">
                <a:latin typeface="YaleNew"/>
                <a:ea typeface="Calibri" panose="020f0502020204030204"/>
                <a:cs typeface="Times New Roman"/>
                <a:hlinkClick r:id="rId4"/>
              </a:rPr>
              <a:t>YSM Balance Classification - Reference</a:t>
            </a:r>
            <a:r>
              <a:rPr lang="en-US">
                <a:latin typeface="YaleNew"/>
                <a:ea typeface="Calibri" panose="020f0502020204030204"/>
                <a:cs typeface="Times New Roman"/>
              </a:rPr>
              <a:t> for full grid.</a:t>
            </a:r>
          </a:p>
          <a:p>
            <a:endParaRPr lang="en-US">
              <a:latin typeface="YaleNew" panose="02000602050000020003" pitchFamily="50" charset="0"/>
              <a:ea typeface="Calibri" panose="020f0502020204030204" pitchFamily="34" charset="0"/>
              <a:cs typeface="Times New Roman" panose="02020603050405020304" pitchFamily="18" charset="0"/>
            </a:endParaRPr>
          </a:p>
          <a:p>
            <a:r>
              <a:rPr lang="en-US">
                <a:latin typeface="YaleNew" panose="02000602050000020003" pitchFamily="50" charset="0"/>
                <a:ea typeface="Calibri" panose="020f0502020204030204" pitchFamily="34" charset="0"/>
                <a:cs typeface="Times New Roman" panose="02020603050405020304" pitchFamily="18" charset="0"/>
              </a:rPr>
              <a:t>YBT Reports that show this classification:</a:t>
            </a:r>
          </a:p>
          <a:p>
            <a:pPr marL="285750"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YSM50 SOA by Line of Business &amp; Month</a:t>
            </a:r>
          </a:p>
          <a:p>
            <a:pPr marL="285750" indent="-285750">
              <a:buFont typeface="Arial" panose="020b0604020202020204" pitchFamily="34" charset="0"/>
              <a:buChar char="•"/>
            </a:pPr>
            <a:r>
              <a:rPr lang="en-US">
                <a:latin typeface="YaleNew" panose="02000602050000020003" pitchFamily="50" charset="0"/>
                <a:ea typeface="Calibri" panose="020f0502020204030204" pitchFamily="34" charset="0"/>
                <a:cs typeface="Times New Roman" panose="02020603050405020304" pitchFamily="18" charset="0"/>
              </a:rPr>
              <a:t>YSM56 SOA by Fund Summary – Chair Controlled Accounts</a:t>
            </a:r>
            <a:endParaRPr lang="en-US" sz="2000">
              <a:latin typeface="YaleNew" panose="02000602050000020003" pitchFamily="50" charset="0"/>
              <a:ea typeface="Calibri" panose="020f0502020204030204" pitchFamily="34" charset="0"/>
              <a:cs typeface="Times New Roman" panose="02020603050405020304" pitchFamily="18" charset="0"/>
            </a:endParaRPr>
          </a:p>
          <a:p>
            <a:pPr lvl="1"/>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C4E0171E-6F14-FF2E-FEA8-1905929E70AA}"/>
              </a:ext>
            </a:extLst>
          </p:cNvPr>
          <p:cNvPicPr>
            <a:picLocks noChangeAspect="1"/>
          </p:cNvPicPr>
          <p:nvPr/>
        </p:nvPicPr>
        <p:blipFill>
          <a:blip r:embed="rId5"/>
          <a:stretch>
            <a:fillRect/>
          </a:stretch>
        </p:blipFill>
        <p:spPr>
          <a:xfrm>
            <a:off x="471302" y="2254826"/>
            <a:ext cx="8316609" cy="2411477"/>
          </a:xfrm>
          <a:prstGeom prst="rect">
            <a:avLst/>
          </a:prstGeom>
        </p:spPr>
      </p:pic>
    </p:spTree>
    <p:extLst>
      <p:ext uri="{BB962C8B-B14F-4D97-AF65-F5344CB8AC3E}">
        <p14:creationId val="1413981027"/>
      </p:ext>
    </p:extLst>
  </p:cSld>
  <p:clrMapOvr>
    <a:masterClrMapping/>
  </p:clrMapOvr>
  <p:transition/>
  <p:timing/>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a:xfrm>
            <a:off x="386861" y="337134"/>
            <a:ext cx="8401050" cy="900967"/>
          </a:xfrm>
        </p:spPr>
        <p:txBody>
          <a:bodyPr>
            <a:normAutofit/>
          </a:bodyPr>
          <a:lstStyle/>
          <a:p>
            <a:r>
              <a:rPr lang="en-US" sz="4400">
                <a:latin typeface="YaleNew" panose="02000602050000020003" pitchFamily="50" charset="0"/>
                <a:cs typeface="Times New Roman" panose="02020603050405020304" pitchFamily="18" charset="0"/>
              </a:rPr>
              <a:t>COA Reminders</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a:xfrm>
            <a:off x="294969" y="6309459"/>
            <a:ext cx="386436" cy="365125"/>
          </a:xfrm>
        </p:spPr>
        <p:txBody>
          <a:bodyPr/>
          <a:lstStyle/>
          <a:p>
            <a:fld id="{F55E13C6-A4BF-A842-9635-B1271B30A9E0}" type="slidenum">
              <a:rPr lang="en-US" smtClean="0"/>
              <a:t>21</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386861" y="1381105"/>
            <a:ext cx="8121805" cy="7555915"/>
          </a:xfrm>
          <a:prstGeom prst="rect">
            <a:avLst/>
          </a:prstGeom>
          <a:noFill/>
        </p:spPr>
        <p:txBody>
          <a:bodyPr wrap="square" lIns="91440" tIns="45720" rIns="91440" bIns="45720" rtlCol="0" anchor="t">
            <a:spAutoFit/>
          </a:bodyPr>
          <a:lstStyle/>
          <a:p>
            <a:r>
              <a:rPr lang="en-US" sz="1700" b="1">
                <a:latin typeface="YaleNew"/>
                <a:ea typeface="Calibri" panose="020f0502020204030204"/>
                <a:cs typeface="Times New Roman"/>
              </a:rPr>
              <a:t>Reminder - Revenue Categories and Program/Mission Should Agree</a:t>
            </a:r>
          </a:p>
          <a:p>
            <a:pPr marL="285750" indent="-285750">
              <a:buFont typeface="Arial" panose="020b0604020202020204" pitchFamily="34" charset="0"/>
              <a:buChar char="•"/>
            </a:pPr>
            <a:r>
              <a:rPr lang="en-US" sz="1700">
                <a:latin typeface="YaleNew"/>
                <a:ea typeface="Calibri" panose="020f0502020204030204"/>
                <a:cs typeface="Times New Roman"/>
              </a:rPr>
              <a:t>When requesting invoices via </a:t>
            </a:r>
            <a:r>
              <a:rPr lang="en-US" sz="1700">
                <a:latin typeface="YaleNew"/>
                <a:ea typeface="Calibri" panose="020f0502020204030204"/>
                <a:cs typeface="Times New Roman"/>
                <a:hlinkClick r:id="rId4"/>
              </a:rPr>
              <a:t>ysminvoicing@yale.edu</a:t>
            </a:r>
            <a:r>
              <a:rPr lang="en-US" sz="1700">
                <a:latin typeface="YaleNew"/>
                <a:ea typeface="Calibri" panose="020f0502020204030204"/>
                <a:cs typeface="Times New Roman"/>
              </a:rPr>
              <a:t>, processing Cash Sales or providing instructions to Treasury on where revenue should be deposited, be sure the revenue category and program agree. Refer to </a:t>
            </a:r>
            <a:r>
              <a:rPr lang="en-US" sz="1700">
                <a:latin typeface="YaleNew"/>
                <a:ea typeface="Calibri" panose="020f0502020204030204"/>
                <a:cs typeface="Times New Roman"/>
                <a:hlinkClick r:id="rId5"/>
              </a:rPr>
              <a:t>Cash Sales COA – Reference</a:t>
            </a:r>
            <a:r>
              <a:rPr lang="en-US" sz="1700">
                <a:latin typeface="YaleNew"/>
                <a:ea typeface="Calibri" panose="020f0502020204030204"/>
                <a:cs typeface="Times New Roman"/>
              </a:rPr>
              <a:t>.</a:t>
            </a:r>
          </a:p>
          <a:p>
            <a:pPr marL="285750" indent="-285750">
              <a:buFont typeface="Arial" panose="020b0604020202020204" pitchFamily="34" charset="0"/>
              <a:buChar char="•"/>
            </a:pPr>
            <a:endParaRPr lang="en-US" sz="1700">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700">
                <a:latin typeface="YaleNew"/>
                <a:ea typeface="Calibri" panose="020f0502020204030204"/>
                <a:cs typeface="Times New Roman"/>
              </a:rPr>
              <a:t>For example:</a:t>
            </a:r>
          </a:p>
          <a:p>
            <a:pPr marL="742950" lvl="1" indent="-285750">
              <a:buFont typeface="Courier New" panose="02070309020205020404" pitchFamily="49" charset="0"/>
              <a:buChar char="o"/>
            </a:pPr>
            <a:r>
              <a:rPr lang="en-US" sz="1700">
                <a:latin typeface="YaleNew"/>
                <a:ea typeface="Calibri" panose="020f0502020204030204"/>
                <a:cs typeface="Times New Roman"/>
              </a:rPr>
              <a:t>Clinical &amp; Education Services Income (RC025) should only be used on a program that is in the clinical or education missions.</a:t>
            </a:r>
          </a:p>
          <a:p>
            <a:pPr marL="742950" lvl="1" indent="-285750">
              <a:buFont typeface="Courier New" panose="02070309020205020404" pitchFamily="49" charset="0"/>
              <a:buChar char="o"/>
            </a:pPr>
            <a:r>
              <a:rPr lang="en-US" sz="1700">
                <a:latin typeface="YaleNew"/>
                <a:ea typeface="Calibri" panose="020f0502020204030204"/>
                <a:cs typeface="Times New Roman"/>
              </a:rPr>
              <a:t>Research Service Income (RC160) should only be used on a program in the research mission.</a:t>
            </a:r>
          </a:p>
          <a:p>
            <a:pPr marL="285750" indent="-285750">
              <a:buFont typeface="Arial" panose="020b0604020202020204" pitchFamily="34" charset="0"/>
              <a:buChar char="•"/>
            </a:pPr>
            <a:endParaRPr lang="en-US" sz="1700">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700">
                <a:latin typeface="YaleNew"/>
                <a:ea typeface="Calibri" panose="020f0502020204030204"/>
                <a:cs typeface="Times New Roman"/>
              </a:rPr>
              <a:t>All YSM requests for new or revised COA segments must be submitted through the </a:t>
            </a:r>
            <a:r>
              <a:rPr lang="en-US" sz="1700">
                <a:latin typeface="YaleNew"/>
                <a:ea typeface="Calibri" panose="020f0502020204030204"/>
                <a:cs typeface="Times New Roman"/>
                <a:hlinkClick r:id="rId6"/>
              </a:rPr>
              <a:t>COA Intake Portal </a:t>
            </a:r>
            <a:r>
              <a:rPr lang="en-US" sz="1700">
                <a:latin typeface="YaleNew"/>
                <a:ea typeface="Calibri" panose="020f0502020204030204"/>
                <a:cs typeface="Times New Roman"/>
              </a:rPr>
              <a:t>and will be routed to the YSM Controller’s Office for review and approval accordingly.</a:t>
            </a:r>
          </a:p>
          <a:p>
            <a:pPr marL="285750" indent="-285750">
              <a:buFont typeface="Arial" panose="020b0604020202020204" pitchFamily="34" charset="0"/>
              <a:buChar char="•"/>
            </a:pPr>
            <a:endParaRPr lang="en-US" sz="1700">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700">
                <a:latin typeface="YaleNew"/>
                <a:ea typeface="Calibri" panose="020f0502020204030204"/>
                <a:cs typeface="Times New Roman"/>
              </a:rPr>
              <a:t>Do not use any COA segments that are marked “DNU”.</a:t>
            </a:r>
          </a:p>
          <a:p>
            <a:pPr marL="742950" lvl="1" indent="-285750">
              <a:buFont typeface="Arial" panose="020b0604020202020204" pitchFamily="34" charset="0"/>
              <a:buChar char="•"/>
            </a:pPr>
            <a:r>
              <a:rPr lang="en-US" sz="1700">
                <a:latin typeface="YaleNew"/>
                <a:ea typeface="Calibri" panose="020f0502020204030204"/>
                <a:cs typeface="Times New Roman"/>
              </a:rPr>
              <a:t>DNU is an indication that the segment is earmarked for closure or deactivation in Workday.</a:t>
            </a: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a:latin typeface="YaleNew" panose="02000602050000020003" pitchFamily="50" charset="0"/>
              <a:ea typeface="Calibri" panose="020f0502020204030204" pitchFamily="34" charset="0"/>
              <a:cs typeface="Times New Roman" panose="02020603050405020304" pitchFamily="18" charset="0"/>
            </a:endParaRPr>
          </a:p>
        </p:txBody>
      </p:sp>
    </p:spTree>
    <p:extLst>
      <p:ext uri="{BB962C8B-B14F-4D97-AF65-F5344CB8AC3E}">
        <p14:creationId val="1958271379"/>
      </p:ext>
    </p:extLst>
  </p:cSld>
  <p:clrMapOvr>
    <a:masterClrMapping/>
  </p:clrMapOvr>
  <p:transition/>
  <p:timing/>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p:txBody>
          <a:bodyPr>
            <a:normAutofit/>
          </a:bodyPr>
          <a:lstStyle/>
          <a:p>
            <a:r>
              <a:rPr lang="en-US" sz="4400">
                <a:latin typeface="YaleNew" panose="02000602050000020003" pitchFamily="50" charset="0"/>
                <a:cs typeface="Times New Roman" panose="02020603050405020304" pitchFamily="18" charset="0"/>
              </a:rPr>
              <a:t>Related Resources</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a:xfrm>
            <a:off x="386861" y="6309459"/>
            <a:ext cx="370223" cy="365125"/>
          </a:xfrm>
        </p:spPr>
        <p:txBody>
          <a:bodyPr/>
          <a:lstStyle/>
          <a:p>
            <a:fld id="{F55E13C6-A4BF-A842-9635-B1271B30A9E0}" type="slidenum">
              <a:rPr lang="en-US" smtClean="0"/>
              <a:t>22</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386861" y="1409656"/>
            <a:ext cx="8121805" cy="4909036"/>
          </a:xfrm>
          <a:prstGeom prst="rect">
            <a:avLst/>
          </a:prstGeom>
          <a:noFill/>
        </p:spPr>
        <p:txBody>
          <a:bodyPr wrap="square" lIns="91440" tIns="45720" rIns="91440" bIns="45720" rtlCol="0" anchor="t">
            <a:spAutoFit/>
          </a:bodyPr>
          <a:lstStyle/>
          <a:p>
            <a:r>
              <a:rPr lang="en-US" sz="2800" b="1" u="sng">
                <a:latin typeface="YaleNew" panose="02000602050000020003" pitchFamily="50" charset="0"/>
                <a:ea typeface="Calibri" panose="020f0502020204030204" pitchFamily="34" charset="0"/>
                <a:cs typeface="Times New Roman" panose="02020603050405020304" pitchFamily="18" charset="0"/>
              </a:rPr>
              <a:t>Yale School of Medicine (YSM) COA Guidance</a:t>
            </a:r>
            <a:endParaRPr lang="en-US" sz="2800" b="1" u="sng">
              <a:effectLst/>
              <a:latin typeface="YaleNew" panose="02000602050000020003" pitchFamily="50" charset="0"/>
              <a:ea typeface="Calibri" panose="020f0502020204030204" pitchFamily="34" charset="0"/>
              <a:cs typeface="Times New Roman" panose="02020603050405020304" pitchFamily="18" charset="0"/>
            </a:endParaRPr>
          </a:p>
          <a:p>
            <a:pPr lvl="1"/>
            <a:r>
              <a:rPr lang="en-US" sz="2000">
                <a:solidFill>
                  <a:srgbClr val="0000EE"/>
                </a:solidFill>
                <a:highlight>
                  <a:srgbClr val="FFFFFF"/>
                </a:highlight>
                <a:latin typeface="YaleNew"/>
                <a:ea typeface="Calibri" panose="020f0502020204030204"/>
                <a:cs typeface="Segoe UI"/>
                <a:hlinkClick r:id="rId3"/>
              </a:rPr>
              <a:t>YSM COA Guidance</a:t>
            </a:r>
            <a:r>
              <a:rPr lang="en-US" sz="2000">
                <a:latin typeface="YaleNew"/>
                <a:ea typeface="Calibri" panose="020f0502020204030204"/>
                <a:cs typeface="Times New Roman"/>
              </a:rPr>
              <a:t>– various reference tools:</a:t>
            </a:r>
          </a:p>
          <a:p>
            <a:pPr lvl="1"/>
            <a:r>
              <a:rPr lang="en-US" sz="2000">
                <a:latin typeface="YaleNew" panose="02000602050000020003" pitchFamily="50" charset="0"/>
                <a:ea typeface="Calibri" panose="020f0502020204030204" pitchFamily="34" charset="0"/>
                <a:cs typeface="Times New Roman" panose="02020603050405020304" pitchFamily="18" charset="0"/>
              </a:rPr>
              <a:t>	YSM Mission Coding Guidance</a:t>
            </a:r>
          </a:p>
          <a:p>
            <a:pPr lvl="1"/>
            <a:r>
              <a:rPr lang="en-US" sz="2000">
                <a:latin typeface="YaleNew" panose="02000602050000020003" pitchFamily="50" charset="0"/>
                <a:ea typeface="Calibri" panose="020f0502020204030204" pitchFamily="34" charset="0"/>
                <a:cs typeface="Times New Roman" panose="02020603050405020304" pitchFamily="18" charset="0"/>
              </a:rPr>
              <a:t>	YSM Recommended Program Usage</a:t>
            </a:r>
          </a:p>
          <a:p>
            <a:pPr lvl="1"/>
            <a:r>
              <a:rPr lang="en-US" sz="2000">
                <a:effectLst/>
                <a:latin typeface="YaleNew" panose="02000602050000020003" pitchFamily="50" charset="0"/>
                <a:ea typeface="Calibri" panose="020f0502020204030204" pitchFamily="34" charset="0"/>
                <a:cs typeface="Times New Roman" panose="02020603050405020304" pitchFamily="18" charset="0"/>
              </a:rPr>
              <a:t>	YSM Balance Classification </a:t>
            </a:r>
          </a:p>
          <a:p>
            <a:pPr lvl="1"/>
            <a:r>
              <a:rPr lang="en-US" sz="2000">
                <a:latin typeface="YaleNew" panose="02000602050000020003" pitchFamily="50" charset="0"/>
                <a:ea typeface="Calibri" panose="020f0502020204030204" pitchFamily="34" charset="0"/>
                <a:cs typeface="Times New Roman" panose="02020603050405020304" pitchFamily="18" charset="0"/>
              </a:rPr>
              <a:t>	Cash Sales COA guidance</a:t>
            </a:r>
          </a:p>
          <a:p>
            <a:pPr lvl="1"/>
            <a:r>
              <a:rPr lang="en-US" sz="2000">
                <a:solidFill>
                  <a:srgbClr val="002060"/>
                </a:solidFill>
                <a:latin typeface="YaleNew" panose="02000602050000020003" pitchFamily="50" charset="0"/>
                <a:ea typeface="Calibri" panose="020f0502020204030204" pitchFamily="34" charset="0"/>
                <a:hlinkClick r:id="rId4">
                  <a:extLst>
                    <a:ext uri="{A12FA001-AC4F-418D-AE19-62706E023703}">
                      <ahyp:hlinkClr xmlns:ahyp="http://schemas.microsoft.com/office/drawing/2018/hyperlinkcolor" val="tx"/>
                    </a:ext>
                  </a:extLst>
                </a:hlinkClick>
              </a:rPr>
              <a:t>Workday Invoice Template</a:t>
            </a:r>
          </a:p>
          <a:p>
            <a:pPr lvl="1"/>
            <a:r>
              <a:rPr lang="en-US" sz="2000" u="none" strike="noStrike">
                <a:effectLst/>
                <a:latin typeface="YaleNew" panose="02000602050000020003" pitchFamily="50" charset="0"/>
                <a:ea typeface="Calibri" panose="020f0502020204030204" pitchFamily="34" charset="0"/>
              </a:rPr>
              <a:t>	Related Process: </a:t>
            </a:r>
            <a:r>
              <a:rPr lang="en-US" sz="2000" u="none" strike="noStrike">
                <a:effectLst/>
                <a:latin typeface="YaleNew" panose="02000602050000020003" pitchFamily="50" charset="0"/>
                <a:ea typeface="Calibri" panose="020f0502020204030204" pitchFamily="34" charset="0"/>
                <a:hlinkClick r:id="rId5"/>
              </a:rPr>
              <a:t>YSM Centralized Billing Process for Workday</a:t>
            </a:r>
            <a:r>
              <a:rPr lang="en-US" sz="2000" u="none" strike="noStrike">
                <a:effectLst/>
                <a:latin typeface="YaleNew" panose="02000602050000020003" pitchFamily="50" charset="0"/>
                <a:ea typeface="Calibri" panose="020f0502020204030204" pitchFamily="34" charset="0"/>
              </a:rPr>
              <a:t> </a:t>
            </a:r>
            <a:endParaRPr lang="en-US" sz="2000">
              <a:latin typeface="YaleNew" panose="02000602050000020003" pitchFamily="50" charset="0"/>
              <a:ea typeface="Calibri" panose="020f0502020204030204" pitchFamily="34" charset="0"/>
              <a:cs typeface="Times New Roman" panose="02020603050405020304" pitchFamily="18" charset="0"/>
            </a:endParaRPr>
          </a:p>
          <a:p>
            <a:pPr marL="0" marR="0">
              <a:spcBef>
                <a:spcPct val="0"/>
              </a:spcBef>
              <a:spcAft>
                <a:spcPct val="0"/>
              </a:spcAft>
            </a:pPr>
            <a:endParaRPr lang="en-US" sz="2800" b="1" u="sng">
              <a:latin typeface="YaleNew" panose="02000602050000020003" pitchFamily="50" charset="0"/>
              <a:ea typeface="Calibri" panose="020f0502020204030204" pitchFamily="34" charset="0"/>
              <a:cs typeface="Times New Roman" panose="02020603050405020304" pitchFamily="18" charset="0"/>
            </a:endParaRPr>
          </a:p>
          <a:p>
            <a:pPr marL="0" marR="0">
              <a:spcBef>
                <a:spcPct val="0"/>
              </a:spcBef>
              <a:spcAft>
                <a:spcPct val="0"/>
              </a:spcAft>
            </a:pPr>
            <a:r>
              <a:rPr lang="en-US" sz="2800" b="1" u="sng">
                <a:latin typeface="YaleNew" panose="02000602050000020003" pitchFamily="50" charset="0"/>
                <a:ea typeface="Calibri" panose="020f0502020204030204" pitchFamily="34" charset="0"/>
                <a:cs typeface="Times New Roman" panose="02020603050405020304" pitchFamily="18" charset="0"/>
              </a:rPr>
              <a:t>University COA Guidance</a:t>
            </a:r>
            <a:endParaRPr lang="en-US" sz="2800" b="1" u="sng">
              <a:effectLst/>
              <a:latin typeface="YaleNew" panose="02000602050000020003" pitchFamily="50" charset="0"/>
              <a:ea typeface="Calibri" panose="020f0502020204030204" pitchFamily="34" charset="0"/>
              <a:cs typeface="Times New Roman" panose="02020603050405020304" pitchFamily="18" charset="0"/>
            </a:endParaRPr>
          </a:p>
          <a:p>
            <a:pPr lvl="1">
              <a:lnSpc>
                <a:spcPct val="115000"/>
              </a:lnSpc>
            </a:pPr>
            <a:r>
              <a:rPr lang="en-US" sz="2000" u="sng">
                <a:solidFill>
                  <a:srgbClr val="0000FF"/>
                </a:solidFill>
                <a:effectLst/>
                <a:latin typeface="YaleNew" panose="02000602050000020003" pitchFamily="50" charset="0"/>
                <a:ea typeface="Times New Roman" panose="02020603050405020304" pitchFamily="18" charset="0"/>
                <a:cs typeface="Times New Roman" panose="02020603050405020304" pitchFamily="18" charset="0"/>
                <a:hlinkClick r:id="rId6"/>
              </a:rPr>
              <a:t>COA Information and Resources</a:t>
            </a:r>
            <a:endParaRPr lang="en-US" sz="2000">
              <a:effectLst/>
              <a:latin typeface="YaleNew" panose="02000602050000020003" pitchFamily="50" charset="0"/>
              <a:ea typeface="Calibri" panose="020f0502020204030204" pitchFamily="34" charset="0"/>
              <a:cs typeface="Times New Roman" panose="02020603050405020304" pitchFamily="18" charset="0"/>
            </a:endParaRPr>
          </a:p>
          <a:p>
            <a:pPr lvl="1">
              <a:lnSpc>
                <a:spcPct val="115000"/>
              </a:lnSpc>
            </a:pPr>
            <a:r>
              <a:rPr lang="en-US" sz="2000" u="sng">
                <a:solidFill>
                  <a:srgbClr val="0000FF"/>
                </a:solidFill>
                <a:effectLst/>
                <a:latin typeface="YaleNew" panose="02000602050000020003" pitchFamily="50" charset="0"/>
                <a:ea typeface="Times New Roman" panose="02020603050405020304" pitchFamily="18" charset="0"/>
                <a:cs typeface="Times New Roman" panose="02020603050405020304" pitchFamily="18" charset="0"/>
                <a:hlinkClick r:id="rId7"/>
              </a:rPr>
              <a:t>Program Guidance and Hierarchy Information</a:t>
            </a:r>
            <a:endParaRPr lang="en-US" sz="2000">
              <a:effectLst/>
              <a:latin typeface="YaleNew" panose="02000602050000020003" pitchFamily="50" charset="0"/>
              <a:ea typeface="Calibri" panose="020f0502020204030204" pitchFamily="34" charset="0"/>
              <a:cs typeface="Times New Roman" panose="02020603050405020304" pitchFamily="18" charset="0"/>
            </a:endParaRPr>
          </a:p>
          <a:p>
            <a:pPr lvl="1">
              <a:lnSpc>
                <a:spcPct val="115000"/>
              </a:lnSpc>
            </a:pPr>
            <a:r>
              <a:rPr lang="en-US" sz="2000" u="sng">
                <a:solidFill>
                  <a:srgbClr val="0000FF"/>
                </a:solidFill>
                <a:effectLst/>
                <a:latin typeface="YaleNew" panose="02000602050000020003" pitchFamily="50" charset="0"/>
                <a:ea typeface="Times New Roman" panose="02020603050405020304" pitchFamily="18" charset="0"/>
                <a:cs typeface="Times New Roman" panose="02020603050405020304" pitchFamily="18" charset="0"/>
                <a:hlinkClick r:id="rId8"/>
              </a:rPr>
              <a:t>Programs in Hierarchy View</a:t>
            </a:r>
            <a:r>
              <a:rPr lang="en-US" sz="2000" u="sng">
                <a:solidFill>
                  <a:srgbClr val="0000FF"/>
                </a:solidFill>
                <a:effectLst/>
                <a:latin typeface="YaleNew" panose="02000602050000020003" pitchFamily="50" charset="0"/>
                <a:ea typeface="Times New Roman" panose="02020603050405020304" pitchFamily="18" charset="0"/>
                <a:cs typeface="Times New Roman" panose="02020603050405020304" pitchFamily="18" charset="0"/>
              </a:rPr>
              <a:t> </a:t>
            </a:r>
            <a:endParaRPr lang="en-US" sz="2000" u="sng">
              <a:solidFill>
                <a:srgbClr val="0000FF"/>
              </a:solidFill>
              <a:latin typeface="YaleNew" panose="02000602050000020003" pitchFamily="50" charset="0"/>
              <a:ea typeface="Times New Roman" panose="02020603050405020304" pitchFamily="18" charset="0"/>
              <a:cs typeface="Times New Roman" panose="02020603050405020304" pitchFamily="18" charset="0"/>
            </a:endParaRPr>
          </a:p>
          <a:p>
            <a:pPr lvl="1"/>
            <a:endParaRPr lang="en-US" sz="2000">
              <a:latin typeface="YaleNew" panose="02000602050000020003" pitchFamily="50" charset="0"/>
              <a:ea typeface="Calibri" panose="020f0502020204030204" pitchFamily="34" charset="0"/>
              <a:cs typeface="Times New Roman" panose="02020603050405020304" pitchFamily="18" charset="0"/>
            </a:endParaRPr>
          </a:p>
        </p:txBody>
      </p:sp>
    </p:spTree>
    <p:extLst>
      <p:ext uri="{BB962C8B-B14F-4D97-AF65-F5344CB8AC3E}">
        <p14:creationId val="1598841047"/>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a:xfrm>
            <a:off x="97382" y="263933"/>
            <a:ext cx="8401050" cy="900967"/>
          </a:xfrm>
        </p:spPr>
        <p:txBody>
          <a:bodyPr>
            <a:normAutofit/>
          </a:bodyPr>
          <a:lstStyle/>
          <a:p>
            <a:r>
              <a:rPr lang="en-US" sz="4000">
                <a:latin typeface="YaleNew" panose="02000602050000020003" pitchFamily="50" charset="0"/>
                <a:cs typeface="Times New Roman" panose="02020603050405020304" pitchFamily="18" charset="0"/>
                <a:hlinkClick r:id="rId4"/>
              </a:rPr>
              <a:t>Introduction to Chart of Accounts</a:t>
            </a:r>
            <a:endParaRPr lang="en-US" sz="4000">
              <a:latin typeface="YaleNew" panose="02000602050000020003" pitchFamily="50" charset="0"/>
              <a:cs typeface="Times New Roman" panose="02020603050405020304" pitchFamily="18" charset="0"/>
            </a:endParaRPr>
          </a:p>
        </p:txBody>
      </p:sp>
      <p:sp>
        <p:nvSpPr>
          <p:cNvPr id="5" name="TextBox 4">
            <a:extLst>
              <a:ext uri="{FF2B5EF4-FFF2-40B4-BE49-F238E27FC236}">
                <a16:creationId xmlns:a16="http://schemas.microsoft.com/office/drawing/2014/main" id="{CE0A03B0-134E-4E57-A3CF-A658628C1B3D}"/>
              </a:ext>
            </a:extLst>
          </p:cNvPr>
          <p:cNvSpPr txBox="1"/>
          <p:nvPr/>
        </p:nvSpPr>
        <p:spPr>
          <a:xfrm>
            <a:off x="386861" y="1381105"/>
            <a:ext cx="8121805" cy="523220"/>
          </a:xfrm>
          <a:prstGeom prst="rect">
            <a:avLst/>
          </a:prstGeom>
          <a:noFill/>
        </p:spPr>
        <p:txBody>
          <a:bodyPr wrap="square" rtlCol="0">
            <a:spAutoFit/>
          </a:bodyPr>
          <a:lstStyle/>
          <a:p>
            <a:pPr lvl="2"/>
            <a:endParaRPr lang="en-US" sz="1400">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sz="1400">
              <a:effectLst/>
              <a:latin typeface="YaleNew" panose="02000602050000020003" pitchFamily="50"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8BE56719-25BA-D818-C9B6-975E7A9C9300}"/>
              </a:ext>
            </a:extLst>
          </p:cNvPr>
          <p:cNvSpPr txBox="1"/>
          <p:nvPr/>
        </p:nvSpPr>
        <p:spPr>
          <a:xfrm>
            <a:off x="97382" y="1319550"/>
            <a:ext cx="8928808" cy="584775"/>
          </a:xfrm>
          <a:prstGeom prst="rect">
            <a:avLst/>
          </a:prstGeom>
          <a:noFill/>
        </p:spPr>
        <p:txBody>
          <a:bodyPr wrap="square" rtlCol="0">
            <a:spAutoFit/>
          </a:bodyPr>
          <a:lstStyle/>
          <a:p>
            <a:r>
              <a:rPr lang="en-US" sz="1600"/>
              <a:t>Yale’s Chart of Accounts (COA) is a set of codes used to classify and record financial transactions. The COA also provides the structure for reporting and monitoring financial activity at Yale</a:t>
            </a:r>
          </a:p>
        </p:txBody>
      </p:sp>
      <p:pic>
        <p:nvPicPr>
          <p:cNvPr id="6" name="Picture 5">
            <a:extLst>
              <a:ext uri="{FF2B5EF4-FFF2-40B4-BE49-F238E27FC236}">
                <a16:creationId xmlns:a16="http://schemas.microsoft.com/office/drawing/2014/main" id="{F42491DA-0E0B-9548-7761-441D020B2039}"/>
              </a:ext>
            </a:extLst>
          </p:cNvPr>
          <p:cNvPicPr>
            <a:picLocks noChangeAspect="1"/>
          </p:cNvPicPr>
          <p:nvPr/>
        </p:nvPicPr>
        <p:blipFill>
          <a:blip r:embed="rId5"/>
          <a:stretch>
            <a:fillRect/>
          </a:stretch>
        </p:blipFill>
        <p:spPr>
          <a:xfrm>
            <a:off x="117810" y="1849661"/>
            <a:ext cx="8659906" cy="4569785"/>
          </a:xfrm>
          <a:prstGeom prst="rect">
            <a:avLst/>
          </a:prstGeom>
        </p:spPr>
      </p:pic>
    </p:spTree>
    <p:extLst>
      <p:ext uri="{BB962C8B-B14F-4D97-AF65-F5344CB8AC3E}">
        <p14:creationId val="3059934403"/>
      </p:ext>
    </p:extLst>
  </p:cSld>
  <p:clrMapOvr>
    <a:masterClrMapping/>
  </p:clrMapOvr>
  <p:transition/>
  <p:timing/>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p:txBody>
          <a:bodyPr>
            <a:normAutofit/>
          </a:bodyPr>
          <a:lstStyle/>
          <a:p>
            <a:r>
              <a:rPr lang="en-US" sz="4000">
                <a:latin typeface="YaleNew" panose="02000602050000020003" pitchFamily="50" charset="0"/>
                <a:cs typeface="Times New Roman" panose="02020603050405020304" pitchFamily="18" charset="0"/>
                <a:hlinkClick r:id="rId4"/>
              </a:rPr>
              <a:t>About Program</a:t>
            </a:r>
            <a:endParaRPr lang="en-US" sz="4000">
              <a:latin typeface="YaleNew" panose="02000602050000020003" pitchFamily="50"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p:txBody>
          <a:bodyPr/>
          <a:lstStyle/>
          <a:p>
            <a:fld id="{F55E13C6-A4BF-A842-9635-B1271B30A9E0}" type="slidenum">
              <a:rPr lang="en-US" smtClean="0"/>
              <a:t>4</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386861" y="1381105"/>
            <a:ext cx="8121805" cy="5016758"/>
          </a:xfrm>
          <a:prstGeom prst="rect">
            <a:avLst/>
          </a:prstGeom>
          <a:noFill/>
        </p:spPr>
        <p:txBody>
          <a:bodyPr wrap="square" rtlCol="0">
            <a:spAutoFit/>
          </a:bodyPr>
          <a:lstStyle/>
          <a:p>
            <a:pPr marL="285750" indent="-285750">
              <a:buFont typeface="Arial" panose="020b0604020202020204" pitchFamily="34" charset="0"/>
              <a:buChar char="•"/>
            </a:pPr>
            <a:r>
              <a:rPr lang="en-US" sz="2000">
                <a:latin typeface="YaleNew" panose="02000602050000020003" pitchFamily="50" charset="0"/>
                <a:ea typeface="Calibri" panose="020f0502020204030204" pitchFamily="34" charset="0"/>
                <a:cs typeface="Times New Roman" panose="02020603050405020304" pitchFamily="18" charset="0"/>
              </a:rPr>
              <a:t>Program is a segment of the COA that is required on every transaction and rolls up to one of the University missions.  </a:t>
            </a:r>
          </a:p>
          <a:p>
            <a:pPr marL="742950" lvl="1" indent="-285750">
              <a:buFont typeface="Courier New" panose="02070309020205020404" pitchFamily="49" charset="0"/>
              <a:buChar char="o"/>
            </a:pPr>
            <a:r>
              <a:rPr lang="en-US" sz="2000">
                <a:latin typeface="YaleNew" panose="02000602050000020003" pitchFamily="50" charset="0"/>
                <a:ea typeface="Calibri" panose="020f0502020204030204" pitchFamily="34" charset="0"/>
                <a:cs typeface="Times New Roman" panose="02020603050405020304" pitchFamily="18" charset="0"/>
              </a:rPr>
              <a:t>YSM missions are Research, Education, Patient Care, Administration (with some rare exceptions)</a:t>
            </a:r>
          </a:p>
          <a:p>
            <a:pPr marL="285750" indent="-285750">
              <a:buFont typeface="Arial" panose="020b0604020202020204" pitchFamily="34" charset="0"/>
              <a:buChar char="•"/>
            </a:pPr>
            <a:endParaRPr lang="en-US" sz="2000">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000">
                <a:latin typeface="YaleNew" panose="02000602050000020003" pitchFamily="50" charset="0"/>
                <a:ea typeface="Calibri" panose="020f0502020204030204" pitchFamily="34" charset="0"/>
                <a:cs typeface="Times New Roman" panose="02020603050405020304" pitchFamily="18" charset="0"/>
                <a:hlinkClick r:id="rId5"/>
              </a:rPr>
              <a:t>The two top levels of the program hierarchy are "Mission" and "program Summary“</a:t>
            </a:r>
            <a:r>
              <a:rPr lang="en-US" sz="2000">
                <a:latin typeface="YaleNew" panose="02000602050000020003" pitchFamily="50" charset="0"/>
                <a:ea typeface="Calibri" panose="020f0502020204030204" pitchFamily="34" charset="0"/>
                <a:cs typeface="Times New Roman" panose="02020603050405020304" pitchFamily="18" charset="0"/>
              </a:rPr>
              <a:t> Activities are classified by their primary purpose or objective using the Program segment of the chart of accounts, not the funding source (grant, gift, YD) or the type of agreement.   </a:t>
            </a:r>
          </a:p>
          <a:p>
            <a:pPr marL="285750" indent="-285750">
              <a:buFont typeface="Arial" panose="020b0604020202020204" pitchFamily="34" charset="0"/>
              <a:buChar char="•"/>
            </a:pPr>
            <a:endParaRPr lang="en-US" sz="2000">
              <a:effectLst/>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000">
                <a:effectLst/>
                <a:latin typeface="YaleNew" panose="02000602050000020003" pitchFamily="50" charset="0"/>
                <a:ea typeface="Calibri" panose="020f0502020204030204" pitchFamily="34" charset="0"/>
                <a:cs typeface="Times New Roman" panose="02020603050405020304" pitchFamily="18" charset="0"/>
              </a:rPr>
              <a:t>To aid users in identifying the program summary rollup, each summary has been assigned a two-digit code such as (10) instruction or (21) research.  These codes are listed in the program hierarchy definitions linked above and are present in the program name.  e.g., PG00032 Research (21).</a:t>
            </a:r>
          </a:p>
          <a:p>
            <a:pPr marL="285750" indent="-285750">
              <a:buFont typeface="Arial" panose="020b0604020202020204" pitchFamily="34" charset="0"/>
              <a:buChar char="•"/>
            </a:pPr>
            <a:endParaRPr lang="en-US" sz="2000">
              <a:effectLst/>
              <a:latin typeface="YaleNew" panose="02000602050000020003" pitchFamily="50" charset="0"/>
              <a:ea typeface="Calibri" panose="020f0502020204030204" pitchFamily="34" charset="0"/>
              <a:cs typeface="Times New Roman" panose="02020603050405020304" pitchFamily="18" charset="0"/>
            </a:endParaRPr>
          </a:p>
        </p:txBody>
      </p:sp>
    </p:spTree>
    <p:extLst>
      <p:ext uri="{BB962C8B-B14F-4D97-AF65-F5344CB8AC3E}">
        <p14:creationId val="2542920763"/>
      </p:ext>
    </p:extLst>
  </p:cSld>
  <p:clrMapOvr>
    <a:masterClrMapping/>
  </p:clrMapOvr>
  <p:transition/>
  <p:timing/>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6" name="Title 5">
            <a:extLst>
              <a:ext uri="{FF2B5EF4-FFF2-40B4-BE49-F238E27FC236}">
                <a16:creationId xmlns:a16="http://schemas.microsoft.com/office/drawing/2014/main" id="{46CF256D-3FBF-A033-B4B6-DD90A406CF37}"/>
              </a:ext>
            </a:extLst>
          </p:cNvPr>
          <p:cNvSpPr>
            <a:spLocks noGrp="1"/>
          </p:cNvSpPr>
          <p:nvPr>
            <p:ph type="title"/>
          </p:nvPr>
        </p:nvSpPr>
        <p:spPr/>
        <p:txBody>
          <a:bodyPr/>
          <a:lstStyle/>
          <a:p>
            <a:r>
              <a:rPr lang="en-US"/>
              <a:t>Example of Program Hierarchy </a:t>
            </a:r>
          </a:p>
        </p:txBody>
      </p:sp>
      <p:pic>
        <p:nvPicPr>
          <p:cNvPr id="3" name="Picture 2">
            <a:extLst>
              <a:ext uri="{FF2B5EF4-FFF2-40B4-BE49-F238E27FC236}">
                <a16:creationId xmlns:a16="http://schemas.microsoft.com/office/drawing/2014/main" id="{DC527E2C-3F39-4CCD-3076-3BB6A4C14A4B}"/>
              </a:ext>
            </a:extLst>
          </p:cNvPr>
          <p:cNvPicPr>
            <a:picLocks noChangeAspect="1"/>
          </p:cNvPicPr>
          <p:nvPr/>
        </p:nvPicPr>
        <p:blipFill>
          <a:blip r:embed="rId3"/>
          <a:stretch>
            <a:fillRect/>
          </a:stretch>
        </p:blipFill>
        <p:spPr>
          <a:xfrm>
            <a:off x="4125" y="719369"/>
            <a:ext cx="9135750" cy="5258534"/>
          </a:xfrm>
          <a:prstGeom prst="rect">
            <a:avLst/>
          </a:prstGeom>
        </p:spPr>
      </p:pic>
      <p:sp>
        <p:nvSpPr>
          <p:cNvPr id="4" name="TextBox 3">
            <a:extLst>
              <a:ext uri="{FF2B5EF4-FFF2-40B4-BE49-F238E27FC236}">
                <a16:creationId xmlns:a16="http://schemas.microsoft.com/office/drawing/2014/main" id="{A3C90E1B-4A9A-D82D-D513-80F724E06F23}"/>
              </a:ext>
            </a:extLst>
          </p:cNvPr>
          <p:cNvSpPr txBox="1"/>
          <p:nvPr/>
        </p:nvSpPr>
        <p:spPr>
          <a:xfrm>
            <a:off x="205740" y="6167718"/>
            <a:ext cx="8752860" cy="338554"/>
          </a:xfrm>
          <a:prstGeom prst="rect">
            <a:avLst/>
          </a:prstGeom>
          <a:noFill/>
        </p:spPr>
        <p:txBody>
          <a:bodyPr wrap="square" rtlCol="0">
            <a:spAutoFit/>
          </a:bodyPr>
          <a:lstStyle/>
          <a:p>
            <a:r>
              <a:rPr lang="en-US" sz="1600"/>
              <a:t>Program Hierarchy </a:t>
            </a:r>
            <a:r>
              <a:rPr lang="en-US" sz="1600">
                <a:solidFill>
                  <a:schemeClr val="accent1"/>
                </a:solidFill>
                <a:hlinkClick r:id="rId4">
                  <a:extLst>
                    <a:ext uri="{A12FA001-AC4F-418D-AE19-62706E023703}">
                      <ahyp:hlinkClr xmlns:ahyp="http://schemas.microsoft.com/office/drawing/2018/hyperlinkcolor" val="tx"/>
                    </a:ext>
                  </a:extLst>
                </a:hlinkClick>
              </a:rPr>
              <a:t>Definitions</a:t>
            </a:r>
            <a:endParaRPr lang="en-US" sz="1600">
              <a:solidFill>
                <a:schemeClr val="accent1"/>
              </a:solidFill>
              <a:latin typeface="+mn-lt"/>
            </a:endParaRPr>
          </a:p>
        </p:txBody>
      </p:sp>
    </p:spTree>
    <p:extLst>
      <p:ext uri="{BB962C8B-B14F-4D97-AF65-F5344CB8AC3E}">
        <p14:creationId val="1507728712"/>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p:txBody>
          <a:bodyPr>
            <a:normAutofit/>
          </a:bodyPr>
          <a:lstStyle/>
          <a:p>
            <a:r>
              <a:rPr lang="en-US" sz="4000">
                <a:latin typeface="YaleNew" panose="02000602050000020003" pitchFamily="50" charset="0"/>
                <a:cs typeface="Times New Roman" panose="02020603050405020304" pitchFamily="18" charset="0"/>
              </a:rPr>
              <a:t>About Program - continued</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p:txBody>
          <a:bodyPr/>
          <a:lstStyle/>
          <a:p>
            <a:fld id="{F55E13C6-A4BF-A842-9635-B1271B30A9E0}" type="slidenum">
              <a:rPr lang="en-US" smtClean="0"/>
              <a:t>6</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386861" y="1381105"/>
            <a:ext cx="8121805" cy="4665380"/>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en-US" sz="2000">
                <a:effectLst/>
                <a:latin typeface="YaleNew" panose="02000602050000020003" pitchFamily="50" charset="0"/>
                <a:ea typeface="Calibri" panose="020f0502020204030204" pitchFamily="34" charset="0"/>
                <a:cs typeface="Times New Roman" panose="02020603050405020304" pitchFamily="18" charset="0"/>
              </a:rPr>
              <a:t>Program summary is important!  </a:t>
            </a:r>
            <a:endParaRPr lang="en-US" sz="2000" strike="sngStrike">
              <a:effectLst/>
              <a:latin typeface="YaleNew" panose="02000602050000020003" pitchFamily="50" charset="0"/>
              <a:ea typeface="Calibri" panose="020f0502020204030204" pitchFamily="34" charset="0"/>
              <a:cs typeface="Times New Roman" panose="02020603050405020304" pitchFamily="18" charset="0"/>
            </a:endParaRPr>
          </a:p>
          <a:p>
            <a:pPr marL="742950" lvl="1" indent="-285750">
              <a:lnSpc>
                <a:spcPct val="150000"/>
              </a:lnSpc>
              <a:buFont typeface="Arial" panose="020b0604020202020204" pitchFamily="34" charset="0"/>
              <a:buChar char="•"/>
            </a:pPr>
            <a:r>
              <a:rPr lang="en-US" sz="2000">
                <a:latin typeface="YaleNew"/>
                <a:ea typeface="Calibri" panose="020f0502020204030204"/>
                <a:cs typeface="Times New Roman"/>
              </a:rPr>
              <a:t>Used to evaluate business operations</a:t>
            </a:r>
          </a:p>
          <a:p>
            <a:pPr marL="742950" lvl="1" indent="-285750">
              <a:lnSpc>
                <a:spcPct val="150000"/>
              </a:lnSpc>
              <a:buFont typeface="Arial" panose="020b0604020202020204" pitchFamily="34" charset="0"/>
              <a:buChar char="•"/>
            </a:pPr>
            <a:r>
              <a:rPr lang="en-US" sz="2000">
                <a:latin typeface="YaleNew"/>
                <a:ea typeface="Calibri" panose="020f0502020204030204"/>
                <a:cs typeface="Times New Roman"/>
              </a:rPr>
              <a:t>Used to inform business decisions</a:t>
            </a:r>
          </a:p>
          <a:p>
            <a:pPr marL="742950" lvl="1" indent="-285750">
              <a:lnSpc>
                <a:spcPct val="150000"/>
              </a:lnSpc>
              <a:buFont typeface="Arial" panose="020b0604020202020204" pitchFamily="34" charset="0"/>
              <a:buChar char="•"/>
            </a:pPr>
            <a:r>
              <a:rPr lang="en-US" sz="2000">
                <a:latin typeface="YaleNew"/>
                <a:ea typeface="Calibri" panose="020f0502020204030204"/>
                <a:cs typeface="Times New Roman"/>
              </a:rPr>
              <a:t>Program Mission is sometimes “line of business".</a:t>
            </a:r>
          </a:p>
          <a:p>
            <a:pPr marL="742950" lvl="1" indent="-285750">
              <a:lnSpc>
                <a:spcPct val="150000"/>
              </a:lnSpc>
              <a:buFont typeface="Arial" panose="020b0604020202020204" pitchFamily="34" charset="0"/>
              <a:buChar char="•"/>
            </a:pPr>
            <a:r>
              <a:rPr lang="en-US" sz="2000">
                <a:latin typeface="YaleNew"/>
                <a:ea typeface="Calibri" panose="020f0502020204030204"/>
                <a:cs typeface="Times New Roman"/>
              </a:rPr>
              <a:t>Functional expense disclosures in the university’s annual report</a:t>
            </a:r>
          </a:p>
          <a:p>
            <a:pPr marL="742950" lvl="1" indent="-285750">
              <a:lnSpc>
                <a:spcPct val="150000"/>
              </a:lnSpc>
              <a:buFont typeface="Arial" panose="020b0604020202020204" pitchFamily="34" charset="0"/>
              <a:buChar char="•"/>
            </a:pPr>
            <a:r>
              <a:rPr lang="en-US" sz="2000">
                <a:latin typeface="YaleNew"/>
                <a:ea typeface="Calibri" panose="020f0502020204030204"/>
                <a:cs typeface="Times New Roman"/>
              </a:rPr>
              <a:t>Expense presentation in the university’s Form 990 filing</a:t>
            </a:r>
          </a:p>
          <a:p>
            <a:pPr marL="742950" lvl="1" indent="-285750">
              <a:lnSpc>
                <a:spcPct val="150000"/>
              </a:lnSpc>
              <a:buFont typeface="Arial" panose="020b0604020202020204" pitchFamily="34" charset="0"/>
              <a:buChar char="•"/>
            </a:pPr>
            <a:r>
              <a:rPr lang="en-US" sz="2000">
                <a:latin typeface="YaleNew"/>
                <a:ea typeface="Calibri" panose="020f0502020204030204"/>
                <a:cs typeface="Times New Roman"/>
              </a:rPr>
              <a:t>Programmatic reporting of expenses in the university’s IPEDS (Integrated Postsecondary Education System) filing with the Department of Education</a:t>
            </a:r>
          </a:p>
          <a:p>
            <a:pPr marL="742950" lvl="1" indent="-285750">
              <a:lnSpc>
                <a:spcPct val="150000"/>
              </a:lnSpc>
              <a:buFont typeface="Arial" panose="020b0604020202020204" pitchFamily="34" charset="0"/>
              <a:buChar char="•"/>
            </a:pPr>
            <a:r>
              <a:rPr lang="en-US" sz="2000">
                <a:latin typeface="YaleNew"/>
                <a:ea typeface="Calibri" panose="020f0502020204030204"/>
                <a:cs typeface="Times New Roman"/>
              </a:rPr>
              <a:t>F&amp;A rate calculation</a:t>
            </a:r>
          </a:p>
        </p:txBody>
      </p:sp>
    </p:spTree>
    <p:extLst>
      <p:ext uri="{BB962C8B-B14F-4D97-AF65-F5344CB8AC3E}">
        <p14:creationId val="3950950426"/>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p:txBody>
          <a:bodyPr>
            <a:normAutofit/>
          </a:bodyPr>
          <a:lstStyle/>
          <a:p>
            <a:r>
              <a:rPr lang="en-US" sz="3600">
                <a:latin typeface="YaleNew" panose="02000602050000020003" pitchFamily="50" charset="0"/>
                <a:cs typeface="Times New Roman" panose="02020603050405020304" pitchFamily="18" charset="0"/>
              </a:rPr>
              <a:t>Program Hierarchy Definitions (examples)</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a:xfrm>
            <a:off x="255639" y="6309459"/>
            <a:ext cx="425765" cy="365125"/>
          </a:xfrm>
        </p:spPr>
        <p:txBody>
          <a:bodyPr/>
          <a:lstStyle/>
          <a:p>
            <a:fld id="{F55E13C6-A4BF-A842-9635-B1271B30A9E0}" type="slidenum">
              <a:rPr lang="en-US" smtClean="0"/>
              <a:t>7</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211014" y="1362035"/>
            <a:ext cx="8473496" cy="5601533"/>
          </a:xfrm>
          <a:prstGeom prst="rect">
            <a:avLst/>
          </a:prstGeom>
          <a:noFill/>
        </p:spPr>
        <p:txBody>
          <a:bodyPr wrap="square" lIns="91440" tIns="45720" rIns="91440" bIns="45720" rtlCol="0" anchor="t">
            <a:spAutoFit/>
          </a:bodyPr>
          <a:lstStyle/>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endParaRPr lang="en-US" sz="1400">
              <a:latin typeface="YaleNew" panose="02000602050000020003" pitchFamily="50" charset="0"/>
            </a:endParaRPr>
          </a:p>
          <a:p>
            <a:endParaRPr lang="en-US" sz="1400">
              <a:latin typeface="YaleNew" panose="02000602050000020003" pitchFamily="50" charset="0"/>
            </a:endParaRPr>
          </a:p>
          <a:p>
            <a:endParaRPr lang="en-US" sz="1400">
              <a:latin typeface="YaleNew" panose="02000602050000020003" pitchFamily="50" charset="0"/>
            </a:endParaRPr>
          </a:p>
          <a:p>
            <a:endParaRPr lang="en-US" sz="1600">
              <a:latin typeface="YaleNew" panose="02000602050000020003" pitchFamily="50" charset="0"/>
            </a:endParaRPr>
          </a:p>
          <a:p>
            <a:r>
              <a:rPr lang="en-US" sz="1600">
                <a:latin typeface="YaleNew"/>
              </a:rPr>
              <a:t>See </a:t>
            </a:r>
            <a:r>
              <a:rPr lang="en-US" sz="1600">
                <a:latin typeface="YaleNew"/>
                <a:hlinkClick r:id="rId4"/>
              </a:rPr>
              <a:t>Program Hierarchy Definitions</a:t>
            </a:r>
            <a:r>
              <a:rPr lang="en-US" sz="1600">
                <a:latin typeface="YaleNew"/>
              </a:rPr>
              <a:t> for detailed view of all 18 mission ID numbers.</a:t>
            </a:r>
          </a:p>
          <a:p>
            <a:r>
              <a:rPr lang="en-US" sz="1600">
                <a:latin typeface="YaleNew"/>
              </a:rPr>
              <a:t>See </a:t>
            </a:r>
            <a:r>
              <a:rPr lang="en-US" sz="1600">
                <a:latin typeface="YaleNew"/>
                <a:hlinkClick r:id="rId5"/>
              </a:rPr>
              <a:t>Program in Hierarchy View</a:t>
            </a:r>
            <a:r>
              <a:rPr lang="en-US" sz="1600">
                <a:latin typeface="YaleNew"/>
              </a:rPr>
              <a:t> for full program list.  </a:t>
            </a:r>
          </a:p>
          <a:p>
            <a:r>
              <a:rPr lang="en-US" sz="1600">
                <a:latin typeface="YaleNew"/>
              </a:rPr>
              <a:t>See </a:t>
            </a:r>
            <a:r>
              <a:rPr lang="en-US" sz="1600">
                <a:latin typeface="YaleNew"/>
                <a:hlinkClick r:id="rId6"/>
              </a:rPr>
              <a:t>YSM Recommended Program Usage – Reference</a:t>
            </a:r>
            <a:r>
              <a:rPr lang="en-US" sz="1600">
                <a:latin typeface="YaleNew"/>
              </a:rPr>
              <a:t> for a limited list of programs to be used at YSM. </a:t>
            </a: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a:p>
            <a:pPr lvl="1"/>
            <a:endParaRPr lang="en-US" sz="1400">
              <a:latin typeface="YaleNew" panose="02000602050000020003" pitchFamily="50"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03CD3620-38E2-4AE9-A6B6-C9DA02B7ADE1}"/>
              </a:ext>
            </a:extLst>
          </p:cNvPr>
          <p:cNvPicPr>
            <a:picLocks noChangeAspect="1"/>
          </p:cNvPicPr>
          <p:nvPr/>
        </p:nvPicPr>
        <p:blipFill>
          <a:blip r:embed="rId7"/>
          <a:stretch>
            <a:fillRect/>
          </a:stretch>
        </p:blipFill>
        <p:spPr>
          <a:xfrm>
            <a:off x="957311" y="1381105"/>
            <a:ext cx="6980903" cy="3817450"/>
          </a:xfrm>
          <a:prstGeom prst="rect">
            <a:avLst/>
          </a:prstGeom>
        </p:spPr>
      </p:pic>
    </p:spTree>
    <p:extLst>
      <p:ext uri="{BB962C8B-B14F-4D97-AF65-F5344CB8AC3E}">
        <p14:creationId val="1454579695"/>
      </p:ext>
    </p:extLst>
  </p:cSld>
  <p:clrMapOvr>
    <a:masterClrMapping/>
  </p:clrMapOvr>
  <p:transition/>
  <p:timing/>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1A874919-B707-2EAD-00B8-4F84B02DC0B2}"/>
              </a:ext>
            </a:extLst>
          </p:cNvPr>
          <p:cNvSpPr>
            <a:spLocks noGrp="1"/>
          </p:cNvSpPr>
          <p:nvPr>
            <p:ph type="title"/>
          </p:nvPr>
        </p:nvSpPr>
        <p:spPr/>
        <p:txBody>
          <a:bodyPr>
            <a:normAutofit/>
          </a:bodyPr>
          <a:lstStyle/>
          <a:p>
            <a:r>
              <a:rPr lang="en-US" sz="3600">
                <a:latin typeface="YaleNew"/>
                <a:ea typeface="Verdana"/>
              </a:rPr>
              <a:t>PolicyTech</a:t>
            </a:r>
          </a:p>
        </p:txBody>
      </p:sp>
      <p:sp>
        <p:nvSpPr>
          <p:cNvPr id="3" name="Content Placeholder 2">
            <a:extLst>
              <a:ext uri="{FF2B5EF4-FFF2-40B4-BE49-F238E27FC236}">
                <a16:creationId xmlns:a16="http://schemas.microsoft.com/office/drawing/2014/main" id="{F530AF35-F74C-5A44-9C75-59A1C99657CE}"/>
              </a:ext>
            </a:extLst>
          </p:cNvPr>
          <p:cNvSpPr>
            <a:spLocks noGrp="1"/>
          </p:cNvSpPr>
          <p:nvPr>
            <p:ph sz="half" idx="1"/>
          </p:nvPr>
        </p:nvSpPr>
        <p:spPr>
          <a:xfrm>
            <a:off x="391257" y="1714382"/>
            <a:ext cx="3973749" cy="4380520"/>
          </a:xfrm>
        </p:spPr>
        <p:txBody>
          <a:bodyPr vert="horz" lIns="91440" tIns="45720" rIns="91440" bIns="45720" rtlCol="0" anchor="t">
            <a:normAutofit/>
          </a:bodyPr>
          <a:lstStyle/>
          <a:p>
            <a:r>
              <a:rPr lang="en-US" sz="2000">
                <a:latin typeface="Gill Sans MT"/>
                <a:ea typeface="Verdana"/>
              </a:rPr>
              <a:t>Houses policies, procedures, guidelines, forms, and reference documents specific to YSM</a:t>
            </a:r>
            <a:endParaRPr lang="en-US">
              <a:ea typeface="Verdana"/>
            </a:endParaRPr>
          </a:p>
          <a:p>
            <a:pPr lvl="1"/>
            <a:r>
              <a:rPr lang="en-US">
                <a:latin typeface="Gill Sans MT"/>
                <a:ea typeface="Verdana"/>
              </a:rPr>
              <a:t>Many supplement Yale institution policies</a:t>
            </a:r>
            <a:endParaRPr lang="en-US">
              <a:ea typeface="Verdana"/>
            </a:endParaRPr>
          </a:p>
          <a:p>
            <a:r>
              <a:rPr lang="en-US" sz="2000">
                <a:latin typeface="Gill Sans MT"/>
                <a:ea typeface="Verdana"/>
              </a:rPr>
              <a:t>Best access to the most up-to-date versions</a:t>
            </a:r>
            <a:endParaRPr lang="en-US">
              <a:ea typeface="Verdana"/>
            </a:endParaRPr>
          </a:p>
          <a:p>
            <a:r>
              <a:rPr lang="en-US" sz="2000">
                <a:latin typeface="Gill Sans MT"/>
                <a:ea typeface="Verdana"/>
              </a:rPr>
              <a:t>To access PolicyTech, visit the </a:t>
            </a:r>
            <a:r>
              <a:rPr lang="en-US" sz="2000">
                <a:solidFill>
                  <a:srgbClr val="0070C0"/>
                </a:solidFill>
                <a:latin typeface="Gill Sans MT"/>
                <a:ea typeface="Verdana"/>
                <a:hlinkClick r:id="rId2">
                  <a:extLst>
                    <a:ext uri="{A12FA001-AC4F-418D-AE19-62706E023703}">
                      <ahyp:hlinkClr xmlns:ahyp="http://schemas.microsoft.com/office/drawing/2018/hyperlinkcolor" val="tx"/>
                    </a:ext>
                  </a:extLst>
                </a:hlinkClick>
              </a:rPr>
              <a:t>PolicyTech Help page</a:t>
            </a:r>
            <a:endParaRPr lang="en-US">
              <a:solidFill>
                <a:srgbClr val="0070C0"/>
              </a:solidFill>
              <a:ea typeface="Verdana"/>
              <a:hlinkClick r:id="rId2">
                <a:extLst>
                  <a:ext uri="{A12FA001-AC4F-418D-AE19-62706E023703}">
                    <ahyp:hlinkClr xmlns:ahyp="http://schemas.microsoft.com/office/drawing/2018/hyperlinkcolor" val="tx"/>
                  </a:ext>
                </a:extLst>
              </a:hlinkClick>
            </a:endParaRPr>
          </a:p>
          <a:p>
            <a:pPr lvl="1"/>
            <a:r>
              <a:rPr lang="en-US">
                <a:latin typeface="Gill Sans MT"/>
                <a:ea typeface="Verdana"/>
              </a:rPr>
              <a:t>General FAQs</a:t>
            </a:r>
            <a:endParaRPr lang="en-US">
              <a:ea typeface="Verdana"/>
            </a:endParaRPr>
          </a:p>
          <a:p>
            <a:pPr lvl="1"/>
            <a:r>
              <a:rPr lang="en-US">
                <a:latin typeface="Gill Sans MT"/>
                <a:ea typeface="Verdana"/>
              </a:rPr>
              <a:t>General user training</a:t>
            </a:r>
            <a:endParaRPr lang="en-US">
              <a:ea typeface="Verdana"/>
            </a:endParaRPr>
          </a:p>
          <a:p>
            <a:endParaRPr lang="en-US"/>
          </a:p>
        </p:txBody>
      </p:sp>
      <p:pic>
        <p:nvPicPr>
          <p:cNvPr id="7" name="Content Placeholder 6" descr="A screenshot of a computer">
            <a:extLst>
              <a:ext uri="{FF2B5EF4-FFF2-40B4-BE49-F238E27FC236}">
                <a16:creationId xmlns:a16="http://schemas.microsoft.com/office/drawing/2014/main" id="{17994CF3-A265-31A0-58AD-1E504C2C6FCE}"/>
              </a:ext>
            </a:extLst>
          </p:cNvPr>
          <p:cNvPicPr>
            <a:picLocks noGrp="1" noChangeAspect="1"/>
          </p:cNvPicPr>
          <p:nvPr>
            <p:ph sz="half" idx="2"/>
          </p:nvPr>
        </p:nvPicPr>
        <p:blipFill>
          <a:blip r:embed="rId3"/>
          <a:stretch>
            <a:fillRect/>
          </a:stretch>
        </p:blipFill>
        <p:spPr>
          <a:xfrm>
            <a:off x="4568851" y="2086881"/>
            <a:ext cx="4187757" cy="2691939"/>
          </a:xfrm>
          <a:prstGeom prst="rect">
            <a:avLst/>
          </a:prstGeom>
        </p:spPr>
      </p:pic>
      <p:sp>
        <p:nvSpPr>
          <p:cNvPr id="5" name="Slide Number Placeholder 4">
            <a:extLst>
              <a:ext uri="{FF2B5EF4-FFF2-40B4-BE49-F238E27FC236}">
                <a16:creationId xmlns:a16="http://schemas.microsoft.com/office/drawing/2014/main" id="{CECD7A22-49DA-02AF-3F81-111A59D4D10B}"/>
              </a:ext>
            </a:extLst>
          </p:cNvPr>
          <p:cNvSpPr>
            <a:spLocks noGrp="1"/>
          </p:cNvSpPr>
          <p:nvPr>
            <p:ph type="sldNum" sz="quarter" idx="12"/>
          </p:nvPr>
        </p:nvSpPr>
        <p:spPr/>
        <p:txBody>
          <a:bodyPr/>
          <a:lstStyle/>
          <a:p>
            <a:fld id="{F55E13C6-A4BF-A842-9635-B1271B30A9E0}" type="slidenum">
              <a:rPr lang="en-US" smtClean="0"/>
              <a:t>8</a:t>
            </a:fld>
            <a:endParaRPr lang="en-US"/>
          </a:p>
        </p:txBody>
      </p:sp>
    </p:spTree>
    <p:extLst>
      <p:ext uri="{BB962C8B-B14F-4D97-AF65-F5344CB8AC3E}">
        <p14:creationId val="68882918"/>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4F9ACB-D154-4EFE-8307-970904FF8D2E}"/>
              </a:ext>
            </a:extLst>
          </p:cNvPr>
          <p:cNvSpPr>
            <a:spLocks noGrp="1"/>
          </p:cNvSpPr>
          <p:nvPr>
            <p:ph type="title"/>
          </p:nvPr>
        </p:nvSpPr>
        <p:spPr/>
        <p:txBody>
          <a:bodyPr>
            <a:normAutofit fontScale="90000"/>
          </a:bodyPr>
          <a:lstStyle/>
          <a:p>
            <a:r>
              <a:rPr lang="en-US" sz="3200">
                <a:latin typeface="YaleNew" panose="02000602050000020003" pitchFamily="50" charset="0"/>
                <a:cs typeface="Times New Roman" panose="02020603050405020304" pitchFamily="18" charset="0"/>
              </a:rPr>
              <a:t>What’s the Difference Between the University Guidance and YSM Guidance?</a:t>
            </a:r>
          </a:p>
        </p:txBody>
      </p:sp>
      <p:sp>
        <p:nvSpPr>
          <p:cNvPr id="4" name="Slide Number Placeholder 3">
            <a:extLst>
              <a:ext uri="{FF2B5EF4-FFF2-40B4-BE49-F238E27FC236}">
                <a16:creationId xmlns:a16="http://schemas.microsoft.com/office/drawing/2014/main" id="{C544C627-9291-4018-BBF9-00159B692AD4}"/>
              </a:ext>
            </a:extLst>
          </p:cNvPr>
          <p:cNvSpPr>
            <a:spLocks noGrp="1"/>
          </p:cNvSpPr>
          <p:nvPr>
            <p:ph type="sldNum" sz="quarter" idx="12"/>
          </p:nvPr>
        </p:nvSpPr>
        <p:spPr/>
        <p:txBody>
          <a:bodyPr/>
          <a:lstStyle/>
          <a:p>
            <a:fld id="{F55E13C6-A4BF-A842-9635-B1271B30A9E0}" type="slidenum">
              <a:rPr lang="en-US" smtClean="0"/>
              <a:t>9</a:t>
            </a:fld>
            <a:endParaRPr lang="en-US"/>
          </a:p>
        </p:txBody>
      </p:sp>
      <p:sp>
        <p:nvSpPr>
          <p:cNvPr id="5" name="TextBox 4">
            <a:extLst>
              <a:ext uri="{FF2B5EF4-FFF2-40B4-BE49-F238E27FC236}">
                <a16:creationId xmlns:a16="http://schemas.microsoft.com/office/drawing/2014/main" id="{CE0A03B0-134E-4E57-A3CF-A658628C1B3D}"/>
              </a:ext>
            </a:extLst>
          </p:cNvPr>
          <p:cNvSpPr txBox="1"/>
          <p:nvPr/>
        </p:nvSpPr>
        <p:spPr>
          <a:xfrm>
            <a:off x="386861" y="1381105"/>
            <a:ext cx="8121805" cy="4093428"/>
          </a:xfrm>
          <a:prstGeom prst="rect">
            <a:avLst/>
          </a:prstGeom>
          <a:noFill/>
        </p:spPr>
        <p:txBody>
          <a:bodyPr wrap="square" rtlCol="0">
            <a:spAutoFit/>
          </a:bodyPr>
          <a:lstStyle/>
          <a:p>
            <a:r>
              <a:rPr lang="en-US" sz="2000" b="1">
                <a:latin typeface="YaleNew" panose="02000602050000020003" pitchFamily="50" charset="0"/>
                <a:ea typeface="Calibri" panose="020f0502020204030204" pitchFamily="34" charset="0"/>
                <a:cs typeface="Times New Roman" panose="02020603050405020304" pitchFamily="18" charset="0"/>
                <a:hlinkClick r:id="rId4"/>
              </a:rPr>
              <a:t>YSM Mission Coding – Guideline</a:t>
            </a:r>
            <a:endParaRPr lang="en-US" sz="2000" b="1">
              <a:latin typeface="YaleNew" panose="02000602050000020003" pitchFamily="50" charset="0"/>
              <a:ea typeface="Calibri" panose="020f0502020204030204" pitchFamily="34" charset="0"/>
              <a:cs typeface="Times New Roman" panose="02020603050405020304" pitchFamily="18" charset="0"/>
            </a:endParaRPr>
          </a:p>
          <a:p>
            <a:endParaRPr lang="en-US" sz="2000">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000">
                <a:effectLst/>
                <a:latin typeface="YaleNew" panose="02000602050000020003" pitchFamily="50" charset="0"/>
                <a:ea typeface="Calibri" panose="020f0502020204030204" pitchFamily="34" charset="0"/>
                <a:cs typeface="Times New Roman" panose="02020603050405020304" pitchFamily="18" charset="0"/>
              </a:rPr>
              <a:t>YSM’s requirements are more specific and intended to supplement University guidance. </a:t>
            </a:r>
            <a:endParaRPr lang="en-US" sz="2000">
              <a:effectLst/>
              <a:latin typeface="YaleNew" panose="02000602050000020003" pitchFamily="50"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pPr>
            <a:endParaRPr lang="en-US" sz="2000">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000">
                <a:latin typeface="YaleNew" panose="02000602050000020003" pitchFamily="50" charset="0"/>
                <a:ea typeface="Calibri" panose="020f0502020204030204" pitchFamily="34" charset="0"/>
                <a:cs typeface="Times New Roman" panose="02020603050405020304" pitchFamily="18" charset="0"/>
              </a:rPr>
              <a:t>Only uses a subset of the available programs based on our activities and reporting needs.</a:t>
            </a:r>
          </a:p>
          <a:p>
            <a:pPr marL="742950" lvl="1" indent="-285750">
              <a:buFont typeface="Arial" panose="020b0604020202020204" pitchFamily="34" charset="0"/>
              <a:buChar char="•"/>
            </a:pPr>
            <a:endParaRPr lang="en-US" sz="2000">
              <a:latin typeface="YaleNew" panose="02000602050000020003" pitchFamily="50"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000">
                <a:effectLst/>
                <a:latin typeface="YaleNew" panose="02000602050000020003" pitchFamily="50" charset="0"/>
                <a:ea typeface="Calibri" panose="020f0502020204030204" pitchFamily="34" charset="0"/>
                <a:cs typeface="Times New Roman" panose="02020603050405020304" pitchFamily="18" charset="0"/>
              </a:rPr>
              <a:t>Provides general YSM guidance for classifying direct revenue and expense transactions (before allocations) into the appropriate mission.  This should be used in conjunction with the “YSM Recommended Programs” document which is a list of limited programs to be used at YSM. </a:t>
            </a:r>
          </a:p>
          <a:p>
            <a:pPr marL="285750" indent="-285750">
              <a:buFont typeface="Arial" panose="020b0604020202020204" pitchFamily="34" charset="0"/>
              <a:buChar char="•"/>
            </a:pPr>
            <a:endParaRPr lang="en-US" sz="2000">
              <a:latin typeface="YaleNew" panose="02000602050000020003" pitchFamily="50" charset="0"/>
              <a:ea typeface="Calibri" panose="020f0502020204030204" pitchFamily="34" charset="0"/>
              <a:cs typeface="Times New Roman" panose="02020603050405020304" pitchFamily="18" charset="0"/>
            </a:endParaRPr>
          </a:p>
        </p:txBody>
      </p:sp>
    </p:spTree>
    <p:extLst>
      <p:ext uri="{BB962C8B-B14F-4D97-AF65-F5344CB8AC3E}">
        <p14:creationId val="3584505647"/>
      </p:ext>
    </p:extLst>
  </p:cSld>
  <p:clrMapOvr>
    <a:masterClrMapping/>
  </p:clrMapOvr>
  <p:transition/>
  <p:timing/>
  <p:extLst>
    <p:ext uri="{6950BFC3-D8DA-4A85-94F7-54DA5524770B}">
      <p188:commentRel xmlns:p188="http://schemas.microsoft.com/office/powerpoint/2018/8/main" r:id="rId3"/>
    </p:ext>
  </p:extLst>
</p:sld>
</file>

<file path=ppt/tags/tag1.xml><?xml version="1.0" encoding="utf-8"?>
<p:tagLst xmlns:p="http://schemas.openxmlformats.org/presentationml/2006/main">
  <p:tag name="AS_NET" val="4.0.30319.42000"/>
  <p:tag name="AS_OS" val="Microsoft Windows NT 10.0.14393.0"/>
  <p:tag name="AS_RELEASE_DATE" val="2024.04.14"/>
  <p:tag name="AS_TITLE" val="Aspose.Slides for .NET 4.0 Client Profile"/>
  <p:tag name="AS_VERSION" val="24.4"/>
</p:tagLst>
</file>

<file path=ppt/theme/theme1.xml><?xml version="1.0" encoding="utf-8"?>
<a:theme xmlns:r="http://schemas.openxmlformats.org/officeDocument/2006/relationships" xmlns:a="http://schemas.openxmlformats.org/drawingml/2006/main" name="1_Office Theme">
  <a:themeElements>
    <a:clrScheme name="LCM Yale Blues">
      <a:dk1>
        <a:srgbClr val="000000"/>
      </a:dk1>
      <a:lt1>
        <a:srgbClr val="FFFFFF"/>
      </a:lt1>
      <a:dk2>
        <a:srgbClr val="44546A"/>
      </a:dk2>
      <a:lt2>
        <a:srgbClr val="E7E6E6"/>
      </a:lt2>
      <a:accent1>
        <a:srgbClr val="1C619E"/>
      </a:accent1>
      <a:accent2>
        <a:srgbClr val="FF9300"/>
      </a:accent2>
      <a:accent3>
        <a:srgbClr val="8E867B"/>
      </a:accent3>
      <a:accent4>
        <a:srgbClr val="FFC000"/>
      </a:accent4>
      <a:accent5>
        <a:srgbClr val="09345F"/>
      </a:accent5>
      <a:accent6>
        <a:srgbClr val="70AD47"/>
      </a:accent6>
      <a:hlink>
        <a:srgbClr val="013562"/>
      </a:hlink>
      <a:folHlink>
        <a:srgbClr val="941651"/>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Presentation7" id="{BE045E17-8C05-7C47-981B-B294B62FD1D9}" vid="{FF5DE2BC-0338-854F-B2F8-9BCC3739A4E5}"/>
    </a:ext>
  </a:extLst>
</a:theme>
</file>

<file path=ppt/theme/theme2.xml><?xml version="1.0" encoding="utf-8"?>
<a:theme xmlns:r="http://schemas.openxmlformats.org/officeDocument/2006/relationships" xmlns:a="http://schemas.openxmlformats.org/drawingml/2006/main" name="Content Slides">
  <a:themeElements>
    <a:clrScheme name="YSM New Brand">
      <a:dk1>
        <a:srgbClr val="000000"/>
      </a:dk1>
      <a:lt1>
        <a:srgbClr val="FFFFFF"/>
      </a:lt1>
      <a:dk2>
        <a:srgbClr val="585858"/>
      </a:dk2>
      <a:lt2>
        <a:srgbClr val="C2C0C0"/>
      </a:lt2>
      <a:accent1>
        <a:srgbClr val="467FCC"/>
      </a:accent1>
      <a:accent2>
        <a:srgbClr val="55A51C"/>
      </a:accent2>
      <a:accent3>
        <a:srgbClr val="80CDE9"/>
      </a:accent3>
      <a:accent4>
        <a:srgbClr val="A098E4"/>
      </a:accent4>
      <a:accent5>
        <a:srgbClr val="F7941D"/>
      </a:accent5>
      <a:accent6>
        <a:srgbClr val="004DA4"/>
      </a:accent6>
      <a:hlink>
        <a:srgbClr val="467FCC"/>
      </a:hlink>
      <a:folHlink>
        <a:srgbClr val="C4DF9B"/>
      </a:folHlink>
    </a:clrScheme>
    <a:fontScheme name="2_New_Blue_YSM_2">
      <a:majorFont>
        <a:latin typeface="Georgia"/>
        <a:ea typeface="Gulim"/>
        <a:cs typeface="Gulim"/>
      </a:majorFont>
      <a:minorFont>
        <a:latin typeface="Georgia"/>
        <a:ea typeface="Georgia"/>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2_New_Blue_YSM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New_Blue_YSM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New_Blue_YSM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New_Blue_YSM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New_Blue_YSM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New_Blue_YSM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New_Blue_YSM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New_Blue_YSM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New_Blue_YSM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New_Blue_YSM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New_Blue_YSM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New_Blue_YSM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r="http://schemas.openxmlformats.org/officeDocument/2006/relationships" xmlns:a="http://schemas.openxmlformats.org/drawingml/2006/main" name="Workday at Yal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002060"/>
          </a:solidFill>
          <a:tailEnd type="triangl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smtClean="0">
            <a:latin typeface="+mn-lt"/>
          </a:defRPr>
        </a:defPPr>
      </a:lstStyle>
    </a:txDef>
  </a:objectDefaults>
  <a:extLst>
    <a:ext uri="{05A4C25C-085E-4340-85A3-A5531E510DB2}">
      <thm15:themeFamily xmlns:thm15="http://schemas.microsoft.com/office/thememl/2012/main" name="Workday at Yale" id="{576862EE-72FB-4B06-8A0D-7FE523D08AC5}" vid="{8FFA9E6E-5ECC-4D3B-86A8-4FC7DD005936}"/>
    </a:ext>
  </a:extLst>
</a:theme>
</file>

<file path=ppt/theme/theme4.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Template>Office Theme</Template>
  <Company/>
  <PresentationFormat>On-screen Show (4:3)</PresentationFormat>
  <Paragraphs>179</Paragraphs>
  <Slides>22</Slides>
  <Notes>21</Notes>
  <TotalTime>135</TotalTime>
  <HiddenSlides>0</HiddenSlides>
  <MMClips>0</MMClips>
  <ScaleCrop>0</ScaleCrop>
  <HeadingPairs>
    <vt:vector baseType="variant" size="6">
      <vt:variant>
        <vt:lpstr>Fonts used</vt:lpstr>
      </vt:variant>
      <vt:variant>
        <vt:i4>21</vt:i4>
      </vt:variant>
      <vt:variant>
        <vt:lpstr>Theme</vt:lpstr>
      </vt:variant>
      <vt:variant>
        <vt:i4>1</vt:i4>
      </vt:variant>
      <vt:variant>
        <vt:lpstr>Slide Titles</vt:lpstr>
      </vt:variant>
      <vt:variant>
        <vt:i4>22</vt:i4>
      </vt:variant>
    </vt:vector>
  </HeadingPairs>
  <TitlesOfParts>
    <vt:vector baseType="lpstr" size="44">
      <vt:lpstr>Arial</vt:lpstr>
      <vt:lpstr>Calibri Light</vt:lpstr>
      <vt:lpstr>Calibri</vt:lpstr>
      <vt:lpstr>Verdana</vt:lpstr>
      <vt:lpstr>LucidaGrande</vt:lpstr>
      <vt:lpstr>CambriaMath</vt:lpstr>
      <vt:lpstr>Georgia</vt:lpstr>
      <vt:lpstr>Gulim</vt:lpstr>
      <vt:lpstr>MS PGothic</vt:lpstr>
      <vt:lpstr>ＭＳ Ｐゴシック</vt:lpstr>
      <vt:lpstr>Times New Roman</vt:lpstr>
      <vt:lpstr>Wingdings</vt:lpstr>
      <vt:lpstr>YaleDesign-Roman</vt:lpstr>
      <vt:lpstr>Wingdings 2</vt:lpstr>
      <vt:lpstr>Baskerville Old Face</vt:lpstr>
      <vt:lpstr>YaleNew</vt:lpstr>
      <vt:lpstr>Courier New</vt:lpstr>
      <vt:lpstr>Gill Sans MT</vt:lpstr>
      <vt:lpstr>Symbol</vt:lpstr>
      <vt:lpstr>Symbol,Sans-Serif</vt:lpstr>
      <vt:lpstr>Segoe UI</vt:lpstr>
      <vt:lpstr>1_Office Theme</vt:lpstr>
      <vt:lpstr>YSM Program/Mission Chart of Accounts Guidance</vt:lpstr>
      <vt:lpstr>Agenda</vt:lpstr>
      <vt:lpstr>Introduction to Chart of Accounts</vt:lpstr>
      <vt:lpstr>About Program</vt:lpstr>
      <vt:lpstr>Example of Program Hierarchy </vt:lpstr>
      <vt:lpstr>About Program - continued</vt:lpstr>
      <vt:lpstr>Program Hierarchy Definitions (examples)</vt:lpstr>
      <vt:lpstr>PolicyTech</vt:lpstr>
      <vt:lpstr>What’s the Difference Between the University Guidance and YSM Guidance?</vt:lpstr>
      <vt:lpstr>Mission Definitions &amp; Examples - Research</vt:lpstr>
      <vt:lpstr>Mission Definitions &amp; Examples - Education</vt:lpstr>
      <vt:lpstr>Mission Definitions &amp; Examples – Education, cont.</vt:lpstr>
      <vt:lpstr>Mission Definitions &amp; Examples – Patient Care </vt:lpstr>
      <vt:lpstr>Mission Definitions &amp; Examples – Institutional Administration</vt:lpstr>
      <vt:lpstr>Mission Definitions &amp; Examples – Institutional Administration - continued</vt:lpstr>
      <vt:lpstr>Mission Definitions &amp; Examples – Institutional Administration - continued</vt:lpstr>
      <vt:lpstr>Mission Definitions &amp; Examples – Institutional Administration &amp; Other Support - continued</vt:lpstr>
      <vt:lpstr>Coding based on individual scenario</vt:lpstr>
      <vt:lpstr>Key Takeaways – Program/Mission</vt:lpstr>
      <vt:lpstr>YSM Balance Classification</vt:lpstr>
      <vt:lpstr>COA Reminders</vt:lpstr>
      <vt:lpstr>Related Resources</vt:lpstr>
    </vt:vector>
  </TitlesOfParts>
  <LinksUpToDate>0</LinksUpToDate>
  <SharedDoc>0</SharedDoc>
  <HyperlinksChanged>0</HyperlinksChanged>
  <Application>Aspose.Slides for .NET</Application>
  <AppVersion>24.0400</AppVersion>
</Properties>
</file>

<file path=docProps/core.xml><?xml version="1.0" encoding="utf-8"?>
<coreProperties xmlns:dc="http://purl.org/dc/elements/1.1/" xmlns:dcterms="http://purl.org/dc/terms/" xmlns:xsi="http://www.w3.org/2001/XMLSchema-instance" xmlns="http://schemas.openxmlformats.org/package/2006/metadata/core-properties">
  <dc:title>Chart of Accounts and Program Mission Guidance Presentation - Reference</dc:title>
  <dc:creator>Manders, Victoria</dc:creator>
  <lastModifiedBy>Kozak, Gina</lastModifiedBy>
  <revision>9</revision>
  <lastPrinted>2022-09-28T15:52:16.0000000Z</lastPrinted>
  <dcterms:created xsi:type="dcterms:W3CDTF">2019-10-24T21:33:31.0000000Z</dcterms:created>
  <dcterms:modified xsi:type="dcterms:W3CDTF">2026-04-06T11:19:01.0000000Z</dcterms:modified>
</coreProperties>
</file>