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9" r:id="rId1"/>
  </p:sldMasterIdLst>
  <p:sldIdLst>
    <p:sldId id="259" r:id="rId2"/>
  </p:sldIdLst>
  <p:sldSz cx="7772400" cy="100584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54" autoAdjust="0"/>
    <p:restoredTop sz="94660"/>
  </p:normalViewPr>
  <p:slideViewPr>
    <p:cSldViewPr snapToGrid="0">
      <p:cViewPr varScale="1">
        <p:scale>
          <a:sx n="49" d="100"/>
          <a:sy n="49" d="100"/>
        </p:scale>
        <p:origin x="15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6904" y="3500558"/>
            <a:ext cx="5898592" cy="2414016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2975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8187" y="6383731"/>
            <a:ext cx="4336028" cy="1818511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61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8620" indent="0" algn="ctr">
              <a:buNone/>
              <a:defRPr sz="1615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99152-81BE-4E3C-AD2C-71031A073A36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37EE-A5A1-4337-8718-330010ACF2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5797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99152-81BE-4E3C-AD2C-71031A073A36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37EE-A5A1-4337-8718-330010ACF2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713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16359" y="1374648"/>
            <a:ext cx="895871" cy="73091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65139" y="1374648"/>
            <a:ext cx="4008748" cy="730910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99152-81BE-4E3C-AD2C-71031A073A36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37EE-A5A1-4337-8718-330010ACF2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874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99152-81BE-4E3C-AD2C-71031A073A36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37EE-A5A1-4337-8718-330010ACF2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409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0460" y="3500558"/>
            <a:ext cx="5899252" cy="2414016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2975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18187" y="6383615"/>
            <a:ext cx="4336028" cy="1855454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615">
                <a:solidFill>
                  <a:schemeClr val="tx1"/>
                </a:solidFill>
              </a:defRPr>
            </a:lvl1pPr>
            <a:lvl2pPr marL="388620" indent="0">
              <a:buNone/>
              <a:defRPr sz="1615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99152-81BE-4E3C-AD2C-71031A073A36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37EE-A5A1-4337-8718-330010ACF2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4769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36903" y="3869131"/>
            <a:ext cx="2794820" cy="45495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40676" y="3869131"/>
            <a:ext cx="2796939" cy="45495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99152-81BE-4E3C-AD2C-71031A073A36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37EE-A5A1-4337-8718-330010ACF2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058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6903" y="3393037"/>
            <a:ext cx="2794820" cy="1032661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615" b="0" cap="all" spc="85" baseline="0">
                <a:solidFill>
                  <a:schemeClr val="tx2"/>
                </a:solidFill>
              </a:defRPr>
            </a:lvl1pPr>
            <a:lvl2pPr marL="388620" indent="0">
              <a:buNone/>
              <a:defRPr sz="1615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36903" y="4610100"/>
            <a:ext cx="2794820" cy="38086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40676" y="4610100"/>
            <a:ext cx="2796939" cy="380860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040676" y="3393037"/>
            <a:ext cx="2796939" cy="1032661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615" b="0" cap="all" spc="85" baseline="0">
                <a:solidFill>
                  <a:schemeClr val="tx2"/>
                </a:solidFill>
              </a:defRPr>
            </a:lvl1pPr>
            <a:lvl2pPr marL="388620" indent="0">
              <a:buNone/>
              <a:defRPr sz="1615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99152-81BE-4E3C-AD2C-71031A073A36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37EE-A5A1-4337-8718-330010ACF20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314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99152-81BE-4E3C-AD2C-71031A073A36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37EE-A5A1-4337-8718-330010ACF2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667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99152-81BE-4E3C-AD2C-71031A073A36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37EE-A5A1-4337-8718-330010ACF2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291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3886200" cy="10058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598" y="3290950"/>
            <a:ext cx="2797005" cy="1674196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1785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4251" y="1180186"/>
            <a:ext cx="3070098" cy="7698029"/>
          </a:xfrm>
        </p:spPr>
        <p:txBody>
          <a:bodyPr>
            <a:normAutofit/>
          </a:bodyPr>
          <a:lstStyle>
            <a:lvl1pPr>
              <a:defRPr sz="1615">
                <a:solidFill>
                  <a:schemeClr val="tx1"/>
                </a:solidFill>
              </a:defRPr>
            </a:lvl1pPr>
            <a:lvl2pPr>
              <a:defRPr sz="1360">
                <a:solidFill>
                  <a:schemeClr val="tx1"/>
                </a:solidFill>
              </a:defRPr>
            </a:lvl2pPr>
            <a:lvl3pPr>
              <a:defRPr sz="1360">
                <a:solidFill>
                  <a:schemeClr val="tx1"/>
                </a:solidFill>
              </a:defRPr>
            </a:lvl3pPr>
            <a:lvl4pPr>
              <a:defRPr sz="1360">
                <a:solidFill>
                  <a:schemeClr val="tx1"/>
                </a:solidFill>
              </a:defRPr>
            </a:lvl4pPr>
            <a:lvl5pPr>
              <a:defRPr sz="1360">
                <a:solidFill>
                  <a:schemeClr val="tx1"/>
                </a:solidFill>
              </a:defRPr>
            </a:lvl5pPr>
            <a:lvl6pPr>
              <a:defRPr sz="1360"/>
            </a:lvl6pPr>
            <a:lvl7pPr>
              <a:defRPr sz="1360"/>
            </a:lvl7pPr>
            <a:lvl8pPr>
              <a:defRPr sz="1360"/>
            </a:lvl8pPr>
            <a:lvl9pPr>
              <a:defRPr sz="13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3520" y="5206547"/>
            <a:ext cx="2419160" cy="3217919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275">
                <a:solidFill>
                  <a:srgbClr val="FFFFFF"/>
                </a:solidFill>
              </a:defRPr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99152-81BE-4E3C-AD2C-71031A073A36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544598" y="9146438"/>
            <a:ext cx="3235438" cy="469392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37EE-A5A1-4337-8718-330010ACF2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333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886200" cy="10058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68" y="3290948"/>
            <a:ext cx="2798064" cy="167640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="ctr" anchorCtr="1">
            <a:noAutofit/>
          </a:bodyPr>
          <a:lstStyle>
            <a:lvl1pPr>
              <a:defRPr sz="1785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6200" y="0"/>
            <a:ext cx="3890087" cy="10058400"/>
          </a:xfrm>
          <a:solidFill>
            <a:schemeClr val="bg1"/>
          </a:solidFill>
        </p:spPr>
        <p:txBody>
          <a:bodyPr anchor="t"/>
          <a:lstStyle>
            <a:lvl1pPr marL="0" indent="0">
              <a:buNone/>
              <a:defRPr sz="2720">
                <a:solidFill>
                  <a:schemeClr val="tx1"/>
                </a:solidFill>
              </a:defRPr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3520" y="5206549"/>
            <a:ext cx="2419160" cy="3217921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275">
                <a:solidFill>
                  <a:srgbClr val="FFFFFF"/>
                </a:solidFill>
              </a:defRPr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E2B99152-81BE-4E3C-AD2C-71031A073A36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544068" y="9146438"/>
            <a:ext cx="3233318" cy="469392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37EE-A5A1-4337-8718-330010ACF2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475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65139" y="1414882"/>
            <a:ext cx="5047092" cy="1743456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139" y="3869133"/>
            <a:ext cx="5047092" cy="4549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82101" y="9150264"/>
            <a:ext cx="1755514" cy="4751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E2B99152-81BE-4E3C-AD2C-71031A073A36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36903" y="9146438"/>
            <a:ext cx="3873164" cy="4693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4095" y="9119616"/>
            <a:ext cx="310896" cy="536448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935" spc="0" baseline="0">
                <a:solidFill>
                  <a:srgbClr val="FFFFFF"/>
                </a:solidFill>
              </a:defRPr>
            </a:lvl1pPr>
          </a:lstStyle>
          <a:p>
            <a:fld id="{5DBA37EE-A5A1-4337-8718-330010ACF2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658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</p:sldLayoutIdLst>
  <p:txStyles>
    <p:titleStyle>
      <a:lvl1pPr algn="ctr" defTabSz="777240" rtl="0" eaLnBrk="1" latinLnBrk="0" hangingPunct="1">
        <a:lnSpc>
          <a:spcPct val="90000"/>
        </a:lnSpc>
        <a:spcBef>
          <a:spcPct val="0"/>
        </a:spcBef>
        <a:buNone/>
        <a:defRPr sz="2210" kern="1200" cap="all" spc="17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100000"/>
        </a:lnSpc>
        <a:spcBef>
          <a:spcPts val="850"/>
        </a:spcBef>
        <a:buClr>
          <a:schemeClr val="accent2"/>
        </a:buClr>
        <a:buFont typeface="Arial" panose="020B0604020202020204" pitchFamily="34" charset="0"/>
        <a:buChar char="•"/>
        <a:defRPr sz="153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88620" indent="-194310" algn="l" defTabSz="777240" rtl="0" eaLnBrk="1" latinLnBrk="0" hangingPunct="1">
        <a:lnSpc>
          <a:spcPct val="100000"/>
        </a:lnSpc>
        <a:spcBef>
          <a:spcPts val="850"/>
        </a:spcBef>
        <a:buClr>
          <a:schemeClr val="accent2"/>
        </a:buClr>
        <a:buFont typeface="Arial" panose="020B0604020202020204" pitchFamily="34" charset="0"/>
        <a:buChar char="•"/>
        <a:defRPr sz="136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82930" indent="-194310" algn="l" defTabSz="777240" rtl="0" eaLnBrk="1" latinLnBrk="0" hangingPunct="1">
        <a:lnSpc>
          <a:spcPct val="100000"/>
        </a:lnSpc>
        <a:spcBef>
          <a:spcPts val="850"/>
        </a:spcBef>
        <a:buClr>
          <a:schemeClr val="accent2"/>
        </a:buClr>
        <a:buFont typeface="Arial" panose="020B0604020202020204" pitchFamily="34" charset="0"/>
        <a:buChar char="•"/>
        <a:defRPr sz="136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777240" indent="-194310" algn="l" defTabSz="777240" rtl="0" eaLnBrk="1" latinLnBrk="0" hangingPunct="1">
        <a:lnSpc>
          <a:spcPct val="100000"/>
        </a:lnSpc>
        <a:spcBef>
          <a:spcPts val="850"/>
        </a:spcBef>
        <a:buClr>
          <a:schemeClr val="accent2"/>
        </a:buClr>
        <a:buFont typeface="Arial" panose="020B0604020202020204" pitchFamily="34" charset="0"/>
        <a:buChar char="•"/>
        <a:defRPr sz="136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971550" indent="-194310" algn="l" defTabSz="777240" rtl="0" eaLnBrk="1" latinLnBrk="0" hangingPunct="1">
        <a:lnSpc>
          <a:spcPct val="100000"/>
        </a:lnSpc>
        <a:spcBef>
          <a:spcPts val="850"/>
        </a:spcBef>
        <a:buClr>
          <a:schemeClr val="accent2"/>
        </a:buClr>
        <a:buFont typeface="Arial" panose="020B0604020202020204" pitchFamily="34" charset="0"/>
        <a:buChar char="•"/>
        <a:defRPr sz="136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117283" indent="-194310" algn="l" defTabSz="777240" rtl="0" eaLnBrk="1" latinLnBrk="0" hangingPunct="1">
        <a:lnSpc>
          <a:spcPct val="100000"/>
        </a:lnSpc>
        <a:spcBef>
          <a:spcPts val="850"/>
        </a:spcBef>
        <a:buClr>
          <a:schemeClr val="accent2"/>
        </a:buClr>
        <a:buFont typeface="Arial" panose="020B0604020202020204" pitchFamily="34" charset="0"/>
        <a:buChar char="•"/>
        <a:defRPr sz="1360" kern="1200">
          <a:solidFill>
            <a:schemeClr val="tx1"/>
          </a:solidFill>
          <a:latin typeface="+mn-lt"/>
          <a:ea typeface="+mn-ea"/>
          <a:cs typeface="+mn-cs"/>
        </a:defRPr>
      </a:lvl6pPr>
      <a:lvl7pPr marL="1263015" indent="-194310" algn="l" defTabSz="777240" rtl="0" eaLnBrk="1" latinLnBrk="0" hangingPunct="1">
        <a:lnSpc>
          <a:spcPct val="100000"/>
        </a:lnSpc>
        <a:spcBef>
          <a:spcPts val="850"/>
        </a:spcBef>
        <a:buClr>
          <a:schemeClr val="accent2"/>
        </a:buClr>
        <a:buFont typeface="Arial" panose="020B0604020202020204" pitchFamily="34" charset="0"/>
        <a:buChar char="•"/>
        <a:defRPr sz="1360" kern="1200">
          <a:solidFill>
            <a:schemeClr val="tx1"/>
          </a:solidFill>
          <a:latin typeface="+mn-lt"/>
          <a:ea typeface="+mn-ea"/>
          <a:cs typeface="+mn-cs"/>
        </a:defRPr>
      </a:lvl7pPr>
      <a:lvl8pPr marL="1408748" indent="-194310" algn="l" defTabSz="777240" rtl="0" eaLnBrk="1" latinLnBrk="0" hangingPunct="1">
        <a:lnSpc>
          <a:spcPct val="100000"/>
        </a:lnSpc>
        <a:spcBef>
          <a:spcPts val="850"/>
        </a:spcBef>
        <a:buClr>
          <a:schemeClr val="accent2"/>
        </a:buClr>
        <a:buFont typeface="Arial" panose="020B0604020202020204" pitchFamily="34" charset="0"/>
        <a:buChar char="•"/>
        <a:defRPr sz="136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554480" indent="-194310" algn="l" defTabSz="777240" rtl="0" eaLnBrk="1" latinLnBrk="0" hangingPunct="1">
        <a:lnSpc>
          <a:spcPct val="100000"/>
        </a:lnSpc>
        <a:spcBef>
          <a:spcPts val="850"/>
        </a:spcBef>
        <a:buClr>
          <a:schemeClr val="accent2"/>
        </a:buClr>
        <a:buFont typeface="Arial" panose="020B0604020202020204" pitchFamily="34" charset="0"/>
        <a:buChar char="•"/>
        <a:defRPr sz="136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hyperlink" Target="https://yale.zoom.us/j/94729959646" TargetMode="External"/><Relationship Id="rId18" Type="http://schemas.openxmlformats.org/officeDocument/2006/relationships/image" Target="../media/image10.jpg"/><Relationship Id="rId3" Type="http://schemas.openxmlformats.org/officeDocument/2006/relationships/image" Target="../media/image1.jpeg"/><Relationship Id="rId7" Type="http://schemas.openxmlformats.org/officeDocument/2006/relationships/image" Target="../media/image5.jpg"/><Relationship Id="rId12" Type="http://schemas.openxmlformats.org/officeDocument/2006/relationships/hyperlink" Target="https://yale.zoom.us/j/99161445107" TargetMode="External"/><Relationship Id="rId17" Type="http://schemas.openxmlformats.org/officeDocument/2006/relationships/image" Target="../media/image9.jpeg"/><Relationship Id="rId2" Type="http://schemas.openxmlformats.org/officeDocument/2006/relationships/hyperlink" Target="https://yale.zoom.us/j/93715076278" TargetMode="External"/><Relationship Id="rId16" Type="http://schemas.openxmlformats.org/officeDocument/2006/relationships/hyperlink" Target="https://yale.zoom.us/j/9129164051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hyperlink" Target="https://yale.zoom.us/j/92419312723" TargetMode="External"/><Relationship Id="rId5" Type="http://schemas.openxmlformats.org/officeDocument/2006/relationships/image" Target="../media/image3.jpeg"/><Relationship Id="rId15" Type="http://schemas.openxmlformats.org/officeDocument/2006/relationships/hyperlink" Target="https://yale.zoom.us/j/98552598263" TargetMode="External"/><Relationship Id="rId10" Type="http://schemas.openxmlformats.org/officeDocument/2006/relationships/image" Target="../media/image8.gif"/><Relationship Id="rId4" Type="http://schemas.openxmlformats.org/officeDocument/2006/relationships/image" Target="../media/image2.jpeg"/><Relationship Id="rId9" Type="http://schemas.openxmlformats.org/officeDocument/2006/relationships/image" Target="../media/image7.jpg"/><Relationship Id="rId14" Type="http://schemas.openxmlformats.org/officeDocument/2006/relationships/hyperlink" Target="https://yale.zoom.us/j/9509084933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5E6E8A0-574D-C449-9FAD-15CC60CFB59E}"/>
              </a:ext>
            </a:extLst>
          </p:cNvPr>
          <p:cNvSpPr/>
          <p:nvPr/>
        </p:nvSpPr>
        <p:spPr>
          <a:xfrm>
            <a:off x="0" y="0"/>
            <a:ext cx="7772400" cy="11863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E0A61C-5A02-41BF-9157-9BC129C2F507}"/>
              </a:ext>
            </a:extLst>
          </p:cNvPr>
          <p:cNvSpPr txBox="1"/>
          <p:nvPr/>
        </p:nvSpPr>
        <p:spPr>
          <a:xfrm>
            <a:off x="1441191" y="1374755"/>
            <a:ext cx="1984839" cy="12772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u="sng" dirty="0">
                <a:latin typeface="Helvetica" pitchFamily="2" charset="0"/>
              </a:rPr>
              <a:t>November 2</a:t>
            </a:r>
            <a:r>
              <a:rPr lang="en-US" sz="1100" b="1" u="sng" baseline="30000" dirty="0">
                <a:latin typeface="Helvetica" pitchFamily="2" charset="0"/>
              </a:rPr>
              <a:t>nd</a:t>
            </a:r>
            <a:r>
              <a:rPr lang="en-US" sz="1100" b="1" u="sng" dirty="0">
                <a:latin typeface="Helvetica" pitchFamily="2" charset="0"/>
              </a:rPr>
              <a:t>, 2022</a:t>
            </a:r>
          </a:p>
          <a:p>
            <a:r>
              <a:rPr lang="en-US" sz="1100" b="1" dirty="0">
                <a:latin typeface="Helvetica" pitchFamily="2" charset="0"/>
              </a:rPr>
              <a:t>9:00 am</a:t>
            </a:r>
          </a:p>
          <a:p>
            <a:endParaRPr lang="en-US" sz="1100" u="sng" dirty="0">
              <a:latin typeface="Helvetica" pitchFamily="2" charset="0"/>
            </a:endParaRPr>
          </a:p>
          <a:p>
            <a:r>
              <a:rPr lang="en-US" sz="1100" b="1" u="sng" dirty="0">
                <a:latin typeface="Helvetica" pitchFamily="2" charset="0"/>
              </a:rPr>
              <a:t>Nehemiah Cox, PhD</a:t>
            </a:r>
          </a:p>
          <a:p>
            <a:r>
              <a:rPr lang="en-US" sz="1100" dirty="0">
                <a:latin typeface="Helvetica" pitchFamily="2" charset="0"/>
              </a:rPr>
              <a:t>Memorial Sloan Kettering</a:t>
            </a:r>
          </a:p>
          <a:p>
            <a:r>
              <a:rPr lang="en-US" sz="1100" dirty="0">
                <a:latin typeface="Helvetica" pitchFamily="2" charset="0"/>
              </a:rPr>
              <a:t>Cancer Center, Immunology </a:t>
            </a:r>
          </a:p>
          <a:p>
            <a:r>
              <a:rPr lang="en-US" sz="1100" dirty="0">
                <a:latin typeface="Helvetica" pitchFamily="2" charset="0"/>
              </a:rPr>
              <a:t>Program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50ABA4-EDBB-4AC5-8E79-4C5881D10933}"/>
              </a:ext>
            </a:extLst>
          </p:cNvPr>
          <p:cNvSpPr txBox="1"/>
          <p:nvPr/>
        </p:nvSpPr>
        <p:spPr>
          <a:xfrm>
            <a:off x="1441191" y="3468374"/>
            <a:ext cx="2183611" cy="10148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en-US" sz="1100" b="1" u="sng" dirty="0">
                <a:latin typeface="Helvetica" pitchFamily="2" charset="0"/>
              </a:rPr>
              <a:t>November 3</a:t>
            </a:r>
            <a:r>
              <a:rPr lang="en-US" sz="1100" b="1" u="sng" baseline="30000" dirty="0">
                <a:latin typeface="Helvetica" pitchFamily="2" charset="0"/>
              </a:rPr>
              <a:t>rd</a:t>
            </a:r>
            <a:r>
              <a:rPr lang="en-US" sz="1100" b="1" u="sng" dirty="0">
                <a:latin typeface="Helvetica" pitchFamily="2" charset="0"/>
              </a:rPr>
              <a:t>, 2022</a:t>
            </a:r>
          </a:p>
          <a:p>
            <a:pPr>
              <a:lnSpc>
                <a:spcPct val="115000"/>
              </a:lnSpc>
            </a:pPr>
            <a:r>
              <a:rPr lang="en-US" sz="1100" b="1" dirty="0">
                <a:latin typeface="Helvetica" pitchFamily="2" charset="0"/>
              </a:rPr>
              <a:t>9:00 am</a:t>
            </a:r>
          </a:p>
          <a:p>
            <a:pPr>
              <a:lnSpc>
                <a:spcPct val="115000"/>
              </a:lnSpc>
            </a:pPr>
            <a:endParaRPr lang="en-US" sz="1100" dirty="0">
              <a:solidFill>
                <a:srgbClr val="000000"/>
              </a:solidFill>
              <a:latin typeface="Helvetica" pitchFamily="2" charset="0"/>
              <a:ea typeface="Times New Roman" panose="02020603050405020304" pitchFamily="18" charset="0"/>
            </a:endParaRPr>
          </a:p>
          <a:p>
            <a:r>
              <a:rPr lang="en-US" sz="1100" b="1" u="sng" dirty="0">
                <a:solidFill>
                  <a:srgbClr val="000000"/>
                </a:solidFill>
                <a:latin typeface="Helvetica" pitchFamily="2" charset="0"/>
                <a:ea typeface="Times New Roman" panose="02020603050405020304" pitchFamily="18" charset="0"/>
              </a:rPr>
              <a:t>David </a:t>
            </a:r>
            <a:r>
              <a:rPr lang="en-US" sz="1100" b="1" u="sng" dirty="0" err="1">
                <a:solidFill>
                  <a:srgbClr val="000000"/>
                </a:solidFill>
                <a:latin typeface="Helvetica" pitchFamily="2" charset="0"/>
                <a:ea typeface="Times New Roman" panose="02020603050405020304" pitchFamily="18" charset="0"/>
              </a:rPr>
              <a:t>Alagpulinsa</a:t>
            </a:r>
            <a:r>
              <a:rPr lang="en-US" sz="1100" b="1" u="sng" dirty="0">
                <a:solidFill>
                  <a:srgbClr val="000000"/>
                </a:solidFill>
                <a:latin typeface="Helvetica" pitchFamily="2" charset="0"/>
                <a:ea typeface="Times New Roman" panose="02020603050405020304" pitchFamily="18" charset="0"/>
              </a:rPr>
              <a:t>, PhD</a:t>
            </a:r>
          </a:p>
          <a:p>
            <a:r>
              <a:rPr lang="en-US" sz="1100" dirty="0">
                <a:solidFill>
                  <a:srgbClr val="000000"/>
                </a:solidFill>
                <a:latin typeface="Helvetica" pitchFamily="2" charset="0"/>
                <a:ea typeface="Times New Roman" panose="02020603050405020304" pitchFamily="18" charset="0"/>
              </a:rPr>
              <a:t>MGH &amp; Harvard Medical School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AE896E-1546-4BE5-A1A6-B6369A5121E2}"/>
              </a:ext>
            </a:extLst>
          </p:cNvPr>
          <p:cNvSpPr txBox="1"/>
          <p:nvPr/>
        </p:nvSpPr>
        <p:spPr>
          <a:xfrm>
            <a:off x="1451469" y="5602725"/>
            <a:ext cx="2262158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u="sng" dirty="0">
                <a:latin typeface="Helvetica" pitchFamily="2" charset="0"/>
              </a:rPr>
              <a:t>November 7</a:t>
            </a:r>
            <a:r>
              <a:rPr lang="en-US" sz="1100" b="1" u="sng" baseline="30000" dirty="0">
                <a:latin typeface="Helvetica" pitchFamily="2" charset="0"/>
              </a:rPr>
              <a:t>th</a:t>
            </a:r>
            <a:r>
              <a:rPr lang="en-US" sz="1100" b="1" u="sng" dirty="0">
                <a:latin typeface="Helvetica" pitchFamily="2" charset="0"/>
              </a:rPr>
              <a:t>, 2022</a:t>
            </a:r>
          </a:p>
          <a:p>
            <a:r>
              <a:rPr lang="en-US" sz="1100" b="1" dirty="0">
                <a:latin typeface="Helvetica" pitchFamily="2" charset="0"/>
              </a:rPr>
              <a:t>11:00am</a:t>
            </a:r>
          </a:p>
          <a:p>
            <a:endParaRPr lang="en-US" sz="1100" dirty="0">
              <a:latin typeface="Helvetica" pitchFamily="2" charset="0"/>
            </a:endParaRPr>
          </a:p>
          <a:p>
            <a:r>
              <a:rPr lang="en-US" sz="1100" b="1" u="sng" dirty="0">
                <a:latin typeface="Helvetica" pitchFamily="2" charset="0"/>
              </a:rPr>
              <a:t>Stefano </a:t>
            </a:r>
            <a:r>
              <a:rPr lang="en-US" sz="1100" b="1" u="sng" dirty="0" err="1">
                <a:latin typeface="Helvetica" pitchFamily="2" charset="0"/>
              </a:rPr>
              <a:t>Commazzetto</a:t>
            </a:r>
            <a:r>
              <a:rPr lang="en-US" sz="1100" b="1" u="sng" dirty="0">
                <a:latin typeface="Helvetica" pitchFamily="2" charset="0"/>
              </a:rPr>
              <a:t>, PhD</a:t>
            </a:r>
          </a:p>
          <a:p>
            <a:r>
              <a:rPr lang="en-US" sz="1100" dirty="0">
                <a:latin typeface="Helvetica" pitchFamily="2" charset="0"/>
              </a:rPr>
              <a:t>UT Southwestern Medical Center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20E76A9-9840-4A31-B5A3-231DBFC2CD1A}"/>
              </a:ext>
            </a:extLst>
          </p:cNvPr>
          <p:cNvSpPr txBox="1"/>
          <p:nvPr/>
        </p:nvSpPr>
        <p:spPr>
          <a:xfrm>
            <a:off x="1473771" y="7744604"/>
            <a:ext cx="2408032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latin typeface="Helvetica" pitchFamily="2" charset="0"/>
              </a:rPr>
              <a:t>November 10</a:t>
            </a:r>
            <a:r>
              <a:rPr lang="en-US" sz="1100" b="1" baseline="30000" dirty="0">
                <a:latin typeface="Helvetica" pitchFamily="2" charset="0"/>
              </a:rPr>
              <a:t>th</a:t>
            </a:r>
            <a:r>
              <a:rPr lang="en-US" sz="1100" b="1" dirty="0">
                <a:latin typeface="Helvetica" pitchFamily="2" charset="0"/>
              </a:rPr>
              <a:t>, 2022</a:t>
            </a:r>
          </a:p>
          <a:p>
            <a:r>
              <a:rPr lang="en-US" sz="1100" b="1" dirty="0">
                <a:latin typeface="Helvetica" pitchFamily="2" charset="0"/>
              </a:rPr>
              <a:t>12:00pm</a:t>
            </a:r>
          </a:p>
          <a:p>
            <a:endParaRPr lang="en-US" sz="1100" u="sng" dirty="0">
              <a:latin typeface="Helvetica" pitchFamily="2" charset="0"/>
            </a:endParaRPr>
          </a:p>
          <a:p>
            <a:r>
              <a:rPr lang="en-US" sz="1100" b="1" u="sng" dirty="0">
                <a:latin typeface="Helvetica" pitchFamily="2" charset="0"/>
              </a:rPr>
              <a:t>Jennifer </a:t>
            </a:r>
            <a:r>
              <a:rPr lang="en-US" sz="1100" b="1" u="sng" dirty="0" err="1">
                <a:latin typeface="Helvetica" pitchFamily="2" charset="0"/>
              </a:rPr>
              <a:t>Beshel</a:t>
            </a:r>
            <a:r>
              <a:rPr lang="en-US" sz="1100" b="1" u="sng" dirty="0">
                <a:latin typeface="Helvetica" pitchFamily="2" charset="0"/>
              </a:rPr>
              <a:t>, Ph</a:t>
            </a:r>
            <a:r>
              <a:rPr lang="en-US" sz="1100" b="1" dirty="0">
                <a:latin typeface="Helvetica" pitchFamily="2" charset="0"/>
              </a:rPr>
              <a:t>D</a:t>
            </a:r>
          </a:p>
          <a:p>
            <a:r>
              <a:rPr lang="en-US" sz="110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Loyola University Chicago </a:t>
            </a:r>
            <a:endParaRPr lang="en-US" sz="11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1100" dirty="0">
              <a:solidFill>
                <a:srgbClr val="000000"/>
              </a:solidFill>
              <a:latin typeface="Helvetica" pitchFamily="2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u="sng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https://yale.zoom.us/j/93715076278</a:t>
            </a:r>
            <a:endParaRPr lang="en-US" sz="1100" dirty="0">
              <a:effectLst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endParaRPr lang="en-US" sz="1100" dirty="0">
              <a:solidFill>
                <a:srgbClr val="000000"/>
              </a:solidFill>
              <a:latin typeface="Helvetica" pitchFamily="2" charset="0"/>
              <a:ea typeface="Times New Roman" panose="02020603050405020304" pitchFamily="18" charset="0"/>
            </a:endParaRPr>
          </a:p>
          <a:p>
            <a:endParaRPr lang="en-US" sz="1100" dirty="0">
              <a:solidFill>
                <a:srgbClr val="000000"/>
              </a:solidFill>
              <a:latin typeface="Helvetica" pitchFamily="2" charset="0"/>
              <a:ea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05110AF-6658-4153-B888-1E92FA4A6AEB}"/>
              </a:ext>
            </a:extLst>
          </p:cNvPr>
          <p:cNvSpPr txBox="1"/>
          <p:nvPr/>
        </p:nvSpPr>
        <p:spPr>
          <a:xfrm>
            <a:off x="5255874" y="1371710"/>
            <a:ext cx="2387192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u="sng" dirty="0">
                <a:latin typeface="Helvetica" pitchFamily="2" charset="0"/>
              </a:rPr>
              <a:t>November 18</a:t>
            </a:r>
            <a:r>
              <a:rPr lang="en-US" sz="1100" b="1" u="sng" baseline="30000" dirty="0">
                <a:latin typeface="Helvetica" pitchFamily="2" charset="0"/>
              </a:rPr>
              <a:t>th</a:t>
            </a:r>
            <a:r>
              <a:rPr lang="en-US" sz="1100" b="1" u="sng" dirty="0">
                <a:latin typeface="Helvetica" pitchFamily="2" charset="0"/>
              </a:rPr>
              <a:t>, 2022</a:t>
            </a:r>
          </a:p>
          <a:p>
            <a:r>
              <a:rPr lang="en-US" sz="1100" b="1" dirty="0">
                <a:latin typeface="Helvetica" pitchFamily="2" charset="0"/>
              </a:rPr>
              <a:t>1:00 pm</a:t>
            </a:r>
          </a:p>
          <a:p>
            <a:endParaRPr lang="en-US" sz="1100" dirty="0">
              <a:latin typeface="Helvetica" pitchFamily="2" charset="0"/>
            </a:endParaRPr>
          </a:p>
          <a:p>
            <a:r>
              <a:rPr lang="en-US" sz="1100" b="1" u="sng" dirty="0">
                <a:latin typeface="Helvetica" pitchFamily="2" charset="0"/>
              </a:rPr>
              <a:t>Michal </a:t>
            </a:r>
            <a:r>
              <a:rPr lang="en-US" sz="1100" b="1" u="sng" dirty="0" err="1">
                <a:latin typeface="Helvetica" pitchFamily="2" charset="0"/>
              </a:rPr>
              <a:t>Handzlik</a:t>
            </a:r>
            <a:r>
              <a:rPr lang="en-US" sz="1100" b="1" u="sng" dirty="0">
                <a:latin typeface="Helvetica" pitchFamily="2" charset="0"/>
              </a:rPr>
              <a:t>, PhD</a:t>
            </a:r>
          </a:p>
          <a:p>
            <a:r>
              <a:rPr lang="en-US" sz="110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Salk Institute for Biological Studies </a:t>
            </a:r>
            <a:endParaRPr lang="en-US" sz="11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63FB9F3-A407-46E3-B6AE-D929868F3083}"/>
              </a:ext>
            </a:extLst>
          </p:cNvPr>
          <p:cNvSpPr txBox="1"/>
          <p:nvPr/>
        </p:nvSpPr>
        <p:spPr>
          <a:xfrm>
            <a:off x="5225290" y="3468374"/>
            <a:ext cx="2579552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u="sng" dirty="0">
                <a:latin typeface="Helvetica" pitchFamily="2" charset="0"/>
              </a:rPr>
              <a:t>November 21</a:t>
            </a:r>
            <a:r>
              <a:rPr lang="en-US" sz="1100" b="1" u="sng" baseline="30000" dirty="0">
                <a:latin typeface="Helvetica" pitchFamily="2" charset="0"/>
              </a:rPr>
              <a:t>st, </a:t>
            </a:r>
            <a:r>
              <a:rPr lang="en-US" sz="1100" b="1" u="sng" dirty="0">
                <a:latin typeface="Helvetica" pitchFamily="2" charset="0"/>
              </a:rPr>
              <a:t>2022</a:t>
            </a:r>
          </a:p>
          <a:p>
            <a:r>
              <a:rPr lang="en-US" sz="1100" b="1" dirty="0">
                <a:latin typeface="Helvetica" pitchFamily="2" charset="0"/>
              </a:rPr>
              <a:t>9:00 am</a:t>
            </a:r>
            <a:endParaRPr lang="en-US" sz="1100" dirty="0">
              <a:latin typeface="Helvetica" pitchFamily="2" charset="0"/>
            </a:endParaRPr>
          </a:p>
          <a:p>
            <a:endParaRPr lang="en-US" sz="1100" dirty="0">
              <a:latin typeface="Helvetica" pitchFamily="2" charset="0"/>
            </a:endParaRPr>
          </a:p>
          <a:p>
            <a:r>
              <a:rPr lang="en-US" sz="1100" b="1" u="sng" dirty="0">
                <a:latin typeface="Helvetica" pitchFamily="2" charset="0"/>
              </a:rPr>
              <a:t>Dan Xu, PhD</a:t>
            </a:r>
          </a:p>
          <a:p>
            <a:r>
              <a:rPr lang="en-US" sz="1100" b="0" i="0" u="none" strike="noStrike" baseline="0" dirty="0">
                <a:latin typeface="Helvetica" panose="020B0604020202020204" pitchFamily="34" charset="0"/>
                <a:cs typeface="Helvetica" panose="020B0604020202020204" pitchFamily="34" charset="0"/>
              </a:rPr>
              <a:t>Duke-NUS Medical School, Singapore</a:t>
            </a:r>
            <a:endParaRPr lang="en-US" sz="11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C24AC2F-2AB9-4416-A34A-273CAF1A899D}"/>
              </a:ext>
            </a:extLst>
          </p:cNvPr>
          <p:cNvSpPr txBox="1"/>
          <p:nvPr/>
        </p:nvSpPr>
        <p:spPr>
          <a:xfrm>
            <a:off x="5225290" y="5628987"/>
            <a:ext cx="1633781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u="sng" dirty="0">
                <a:latin typeface="Helvetica" pitchFamily="2" charset="0"/>
              </a:rPr>
              <a:t>November 22</a:t>
            </a:r>
            <a:r>
              <a:rPr lang="en-US" sz="1100" b="1" u="sng" baseline="30000" dirty="0">
                <a:latin typeface="Helvetica" pitchFamily="2" charset="0"/>
              </a:rPr>
              <a:t>nd</a:t>
            </a:r>
            <a:r>
              <a:rPr lang="en-US" sz="1100" b="1" u="sng" dirty="0">
                <a:latin typeface="Helvetica" pitchFamily="2" charset="0"/>
              </a:rPr>
              <a:t> 2022</a:t>
            </a:r>
          </a:p>
          <a:p>
            <a:r>
              <a:rPr lang="en-US" sz="1100" b="1" dirty="0">
                <a:latin typeface="Helvetica" pitchFamily="2" charset="0"/>
              </a:rPr>
              <a:t>9:00am</a:t>
            </a:r>
          </a:p>
          <a:p>
            <a:endParaRPr lang="en-US" sz="1100" b="1" dirty="0">
              <a:latin typeface="Helvetica" pitchFamily="2" charset="0"/>
            </a:endParaRPr>
          </a:p>
          <a:p>
            <a:r>
              <a:rPr lang="en-US" sz="1100" b="1" dirty="0" err="1">
                <a:latin typeface="Helvetica" pitchFamily="2" charset="0"/>
              </a:rPr>
              <a:t>Xiaoai</a:t>
            </a:r>
            <a:r>
              <a:rPr lang="en-US" sz="1100" b="1" dirty="0">
                <a:latin typeface="Helvetica" pitchFamily="2" charset="0"/>
              </a:rPr>
              <a:t> Zhao, MD, PhD</a:t>
            </a:r>
          </a:p>
          <a:p>
            <a:r>
              <a:rPr lang="en-US" sz="1100" dirty="0">
                <a:latin typeface="Helvetica" pitchFamily="2" charset="0"/>
              </a:rPr>
              <a:t>Stanford University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781273C-223B-D34B-94C2-5922C6586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3904" y="179485"/>
            <a:ext cx="5724237" cy="1030644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 sz="2400" b="1" cap="none" dirty="0">
                <a:latin typeface="HELVETICA LIGHT" panose="020B04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Yale Center for Molecular and Systems Metabolism (YMSM)</a:t>
            </a:r>
            <a:br>
              <a:rPr lang="en-US" sz="2400" b="1" cap="none" dirty="0">
                <a:latin typeface="HELVETICA LIGHT" panose="020B04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1600" b="1" cap="none" dirty="0">
                <a:latin typeface="HELVETICA LIGHT" panose="020B04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i="1" cap="none" dirty="0">
                <a:latin typeface="Helvetica Light" panose="020B0403020202020204" pitchFamily="34" charset="0"/>
              </a:rPr>
              <a:t>YMSM Faculty Candidates</a:t>
            </a:r>
            <a:br>
              <a:rPr lang="en-US" sz="1200" cap="none" dirty="0">
                <a:latin typeface="Helvetica Light" panose="020B0403020202020204" pitchFamily="34" charset="0"/>
              </a:rPr>
            </a:br>
            <a:r>
              <a:rPr lang="en-US" sz="1200" cap="none" dirty="0">
                <a:latin typeface="Helvetica Light" panose="020B0403020202020204" pitchFamily="34" charset="0"/>
              </a:rPr>
              <a:t> </a:t>
            </a:r>
            <a:endParaRPr lang="en-US" sz="1800" i="1" cap="none" dirty="0">
              <a:latin typeface="Helvetica Light" panose="020B0403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D48E385-1DA5-AE45-9F78-C25FCE2137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92" y="126051"/>
            <a:ext cx="647507" cy="81051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CBAA017-A1DC-F543-BD11-DBF805B0AB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5" y="1037683"/>
            <a:ext cx="1828800" cy="127000"/>
          </a:xfrm>
          <a:prstGeom prst="rect">
            <a:avLst/>
          </a:prstGeom>
        </p:spPr>
      </p:pic>
      <p:pic>
        <p:nvPicPr>
          <p:cNvPr id="4" name="Picture 3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92BEE2B5-5D27-F57B-E1B9-613D56EF47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2" y="3468374"/>
            <a:ext cx="1409011" cy="16680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3E17907-2DBB-02F4-F4B2-F215298650AC}"/>
              </a:ext>
            </a:extLst>
          </p:cNvPr>
          <p:cNvSpPr txBox="1"/>
          <p:nvPr/>
        </p:nvSpPr>
        <p:spPr>
          <a:xfrm>
            <a:off x="77122" y="5103830"/>
            <a:ext cx="39365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i="1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"Pathophysiology and treatment strategies for </a:t>
            </a:r>
          </a:p>
          <a:p>
            <a:r>
              <a:rPr lang="en-US" sz="1100" b="1" i="1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type 1 diabetes”</a:t>
            </a:r>
            <a:endParaRPr lang="en-US" sz="1100" b="1" i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3" name="Picture 12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A25466F1-B332-3F2B-A576-281EEBA92C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2" y="5534441"/>
            <a:ext cx="1399068" cy="1703016"/>
          </a:xfrm>
          <a:prstGeom prst="rect">
            <a:avLst/>
          </a:prstGeom>
        </p:spPr>
      </p:pic>
      <p:pic>
        <p:nvPicPr>
          <p:cNvPr id="17" name="Picture 16" descr="A picture containing hairpiece&#10;&#10;Description automatically generated">
            <a:extLst>
              <a:ext uri="{FF2B5EF4-FFF2-40B4-BE49-F238E27FC236}">
                <a16:creationId xmlns:a16="http://schemas.microsoft.com/office/drawing/2014/main" id="{96AC615B-2330-0A54-4435-688CC33B2B6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24" y="7744603"/>
            <a:ext cx="1406153" cy="187520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0F71EFA-69F2-9C99-6FEB-A317DB34EAC8}"/>
              </a:ext>
            </a:extLst>
          </p:cNvPr>
          <p:cNvSpPr txBox="1"/>
          <p:nvPr/>
        </p:nvSpPr>
        <p:spPr>
          <a:xfrm>
            <a:off x="99424" y="9604401"/>
            <a:ext cx="40820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b="1" i="1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“Energy balance regulation in the modern age: Clues from an age-old circuit”</a:t>
            </a:r>
          </a:p>
        </p:txBody>
      </p:sp>
      <p:pic>
        <p:nvPicPr>
          <p:cNvPr id="21" name="Picture 20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96565668-1E92-6351-058D-128FDBC37D6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56"/>
          <a:stretch/>
        </p:blipFill>
        <p:spPr>
          <a:xfrm>
            <a:off x="3839226" y="1375175"/>
            <a:ext cx="1416648" cy="171074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1842DA9-B09E-086A-17EF-ACD627AF0A35}"/>
              </a:ext>
            </a:extLst>
          </p:cNvPr>
          <p:cNvSpPr txBox="1"/>
          <p:nvPr/>
        </p:nvSpPr>
        <p:spPr>
          <a:xfrm>
            <a:off x="3770293" y="3056888"/>
            <a:ext cx="427727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i="1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"Interrogation of amino acid metabolism in metabolic disorders"</a:t>
            </a:r>
            <a:endParaRPr lang="en-US" sz="1100" b="1" i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4482EED-8179-C368-3150-ACE9FF37F636}"/>
              </a:ext>
            </a:extLst>
          </p:cNvPr>
          <p:cNvSpPr txBox="1"/>
          <p:nvPr/>
        </p:nvSpPr>
        <p:spPr>
          <a:xfrm>
            <a:off x="77122" y="7255247"/>
            <a:ext cx="35802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i="1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“Dietary regulation of self-renewal and somatic mosaicism in hematopoiesis”</a:t>
            </a:r>
            <a:endParaRPr lang="en-US" sz="1100" b="1" i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8" name="Picture 27" descr="A picture containing indoor, person&#10;&#10;Description automatically generated">
            <a:extLst>
              <a:ext uri="{FF2B5EF4-FFF2-40B4-BE49-F238E27FC236}">
                <a16:creationId xmlns:a16="http://schemas.microsoft.com/office/drawing/2014/main" id="{0F2672D3-4530-CC17-981B-DD56B3F90D5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226" y="3468374"/>
            <a:ext cx="1416649" cy="166806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56BB53F7-5EA7-B720-81E4-3AF75738DEDF}"/>
              </a:ext>
            </a:extLst>
          </p:cNvPr>
          <p:cNvSpPr txBox="1"/>
          <p:nvPr/>
        </p:nvSpPr>
        <p:spPr>
          <a:xfrm>
            <a:off x="3770294" y="5103830"/>
            <a:ext cx="26839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1100" b="1" i="1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“RNA regulatory networks in fat” </a:t>
            </a:r>
            <a:endParaRPr lang="en-US" sz="1100" b="1" i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06B1C72-D82A-F769-B201-E073B8DF414A}"/>
              </a:ext>
            </a:extLst>
          </p:cNvPr>
          <p:cNvSpPr txBox="1"/>
          <p:nvPr/>
        </p:nvSpPr>
        <p:spPr>
          <a:xfrm>
            <a:off x="3839226" y="7255247"/>
            <a:ext cx="35230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b="1" i="1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"Functional contribution of complex lipids in the neurogenic niche of the aging brain"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1459D2F-CB87-CE3A-5FD7-34BE8F11A1A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554" y="7975968"/>
            <a:ext cx="1369075" cy="171074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6B8B8E2B-66D0-9E7E-BBF6-F0E2C12AF14A}"/>
              </a:ext>
            </a:extLst>
          </p:cNvPr>
          <p:cNvSpPr txBox="1"/>
          <p:nvPr/>
        </p:nvSpPr>
        <p:spPr>
          <a:xfrm>
            <a:off x="5243285" y="2599333"/>
            <a:ext cx="269569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u="sng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https://yale.zoom.us/j/92419312723</a:t>
            </a:r>
            <a:endParaRPr lang="en-US" sz="1100" dirty="0">
              <a:effectLst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6F024D9-B537-EA0A-2542-86EFB16F9EA0}"/>
              </a:ext>
            </a:extLst>
          </p:cNvPr>
          <p:cNvSpPr txBox="1"/>
          <p:nvPr/>
        </p:nvSpPr>
        <p:spPr>
          <a:xfrm>
            <a:off x="1473771" y="2599333"/>
            <a:ext cx="249975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u="sng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https://yale.zoom.us/j/99161445107</a:t>
            </a:r>
            <a:endParaRPr lang="en-US" sz="1100" dirty="0">
              <a:effectLst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E315EC3-AF11-54A1-E706-D82E3ACCE559}"/>
              </a:ext>
            </a:extLst>
          </p:cNvPr>
          <p:cNvSpPr txBox="1"/>
          <p:nvPr/>
        </p:nvSpPr>
        <p:spPr>
          <a:xfrm>
            <a:off x="1476190" y="4604607"/>
            <a:ext cx="238775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u="sng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https://yale.zoom.us/j/94729959646</a:t>
            </a:r>
            <a:endParaRPr lang="en-US" sz="1100" dirty="0">
              <a:effectLst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2C99FC4-3B28-AFB4-409A-F92EB5FDCDAD}"/>
              </a:ext>
            </a:extLst>
          </p:cNvPr>
          <p:cNvSpPr txBox="1"/>
          <p:nvPr/>
        </p:nvSpPr>
        <p:spPr>
          <a:xfrm>
            <a:off x="5225290" y="4659380"/>
            <a:ext cx="249975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u="sng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https://yale.zoom.us/j/95090849336</a:t>
            </a:r>
            <a:endParaRPr lang="en-US" sz="1100" dirty="0">
              <a:effectLst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3CE931D-FB57-9906-68B7-C31D55606692}"/>
              </a:ext>
            </a:extLst>
          </p:cNvPr>
          <p:cNvSpPr txBox="1"/>
          <p:nvPr/>
        </p:nvSpPr>
        <p:spPr>
          <a:xfrm>
            <a:off x="1473771" y="6777642"/>
            <a:ext cx="402573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b="0" u="sng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https://yale.zoom.us/j/98552598263</a:t>
            </a:r>
            <a:endParaRPr lang="en-US" sz="1100" dirty="0">
              <a:effectLst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F0007C9-514F-4FEF-6AF1-17C5C8C6B2D4}"/>
              </a:ext>
            </a:extLst>
          </p:cNvPr>
          <p:cNvSpPr txBox="1"/>
          <p:nvPr/>
        </p:nvSpPr>
        <p:spPr>
          <a:xfrm>
            <a:off x="5225290" y="6810036"/>
            <a:ext cx="249975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u="sng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https://yale.zoom.us/j/91291640514</a:t>
            </a:r>
            <a:endParaRPr lang="en-US" sz="1100" dirty="0">
              <a:effectLst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  <p:pic>
        <p:nvPicPr>
          <p:cNvPr id="10" name="Picture 9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CC20EC93-7033-B56D-70EF-9C71F9FEE736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64" t="3710" r="28700" b="4889"/>
          <a:stretch/>
        </p:blipFill>
        <p:spPr>
          <a:xfrm>
            <a:off x="88273" y="1423007"/>
            <a:ext cx="1364069" cy="162150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90DDDB9-425E-4D4F-CAEB-A5377D3501FA}"/>
              </a:ext>
            </a:extLst>
          </p:cNvPr>
          <p:cNvSpPr txBox="1"/>
          <p:nvPr/>
        </p:nvSpPr>
        <p:spPr>
          <a:xfrm>
            <a:off x="32586" y="3047975"/>
            <a:ext cx="39365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“Nutrient sensing by macrophages controls energy storage in metazoans”</a:t>
            </a:r>
            <a:endParaRPr lang="en-US" sz="11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6C7CBF-77B2-8291-C98B-CB8DB6DB676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265" y="5566837"/>
            <a:ext cx="1361298" cy="167062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25B9DF8-A214-6BCE-C47B-AA440A07DB37}"/>
              </a:ext>
            </a:extLst>
          </p:cNvPr>
          <p:cNvSpPr txBox="1"/>
          <p:nvPr/>
        </p:nvSpPr>
        <p:spPr>
          <a:xfrm>
            <a:off x="4445019" y="9754702"/>
            <a:ext cx="402559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Contact: Anton Bennett (</a:t>
            </a:r>
            <a:r>
              <a:rPr lang="en-US" sz="1200" dirty="0" err="1"/>
              <a:t>anton.bennett@yale.edu</a:t>
            </a:r>
            <a:r>
              <a:rPr lang="en-US" sz="1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4884164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A6B727"/>
      </a:accent1>
      <a:accent2>
        <a:srgbClr val="418AB3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A425FB89-E954-4A2A-81DC-D90804A94DB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{2AE2A78E-8C2B-3844-83B0-D819B6424038}tf10001120</Template>
  <TotalTime>54077</TotalTime>
  <Words>286</Words>
  <Application>Microsoft Office PowerPoint</Application>
  <PresentationFormat>Custom</PresentationFormat>
  <Paragraphs>55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Gill Sans MT</vt:lpstr>
      <vt:lpstr>Helvetica</vt:lpstr>
      <vt:lpstr>Helvetica Light</vt:lpstr>
      <vt:lpstr>Helvetica Light</vt:lpstr>
      <vt:lpstr>Parcel</vt:lpstr>
      <vt:lpstr>Yale Center for Molecular and Systems Metabolism (YMSM)  YMSM Faculty Candidates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YMSM Monthly Lecture Series, Tuesdays at 12:30pm</dc:title>
  <dc:creator>Capuano, Kristin</dc:creator>
  <cp:lastModifiedBy>Cheng, Yung-Chi</cp:lastModifiedBy>
  <cp:revision>47</cp:revision>
  <cp:lastPrinted>2022-11-03T13:48:08Z</cp:lastPrinted>
  <dcterms:created xsi:type="dcterms:W3CDTF">2021-09-27T19:39:08Z</dcterms:created>
  <dcterms:modified xsi:type="dcterms:W3CDTF">2022-11-04T17:38:23Z</dcterms:modified>
</cp:coreProperties>
</file>