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4"/>
  </p:sldMasterIdLst>
  <p:notesMasterIdLst>
    <p:notesMasterId r:id="rId15"/>
  </p:notesMasterIdLst>
  <p:sldIdLst>
    <p:sldId id="257" r:id="rId5"/>
    <p:sldId id="263" r:id="rId6"/>
    <p:sldId id="299" r:id="rId7"/>
    <p:sldId id="300" r:id="rId8"/>
    <p:sldId id="305" r:id="rId9"/>
    <p:sldId id="301" r:id="rId10"/>
    <p:sldId id="302" r:id="rId11"/>
    <p:sldId id="303" r:id="rId12"/>
    <p:sldId id="304" r:id="rId13"/>
    <p:sldId id="29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EAF7"/>
    <a:srgbClr val="5D9CD5"/>
    <a:srgbClr val="FFFFFF"/>
    <a:srgbClr val="F5F2F2"/>
    <a:srgbClr val="CD3933"/>
    <a:srgbClr val="5E1C20"/>
    <a:srgbClr val="2F5586"/>
    <a:srgbClr val="FAF3F2"/>
    <a:srgbClr val="EF2A60"/>
    <a:srgbClr val="C98D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13977D-7EA8-4264-AB3C-BFD2CB8F1B7B}" v="14" dt="2023-11-29T19:44:48.9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913" autoAdjust="0"/>
    <p:restoredTop sz="86388" autoAdjust="0"/>
  </p:normalViewPr>
  <p:slideViewPr>
    <p:cSldViewPr snapToGrid="0">
      <p:cViewPr varScale="1">
        <p:scale>
          <a:sx n="98" d="100"/>
          <a:sy n="98" d="100"/>
        </p:scale>
        <p:origin x="390" y="102"/>
      </p:cViewPr>
      <p:guideLst/>
    </p:cSldViewPr>
  </p:slideViewPr>
  <p:outlineViewPr>
    <p:cViewPr>
      <p:scale>
        <a:sx n="33" d="100"/>
        <a:sy n="33" d="100"/>
      </p:scale>
      <p:origin x="0" y="-1965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kins, Paul" userId="234d7c72-2fd1-4278-a147-bd8a5073b766" providerId="ADAL" clId="{D013977D-7EA8-4264-AB3C-BFD2CB8F1B7B}"/>
    <pc:docChg chg="undo custSel modSld">
      <pc:chgData name="Harkins, Paul" userId="234d7c72-2fd1-4278-a147-bd8a5073b766" providerId="ADAL" clId="{D013977D-7EA8-4264-AB3C-BFD2CB8F1B7B}" dt="2023-11-29T19:50:38.864" v="26" actId="1036"/>
      <pc:docMkLst>
        <pc:docMk/>
      </pc:docMkLst>
      <pc:sldChg chg="delSp modSp">
        <pc:chgData name="Harkins, Paul" userId="234d7c72-2fd1-4278-a147-bd8a5073b766" providerId="ADAL" clId="{D013977D-7EA8-4264-AB3C-BFD2CB8F1B7B}" dt="2023-11-29T19:44:48.943" v="11" actId="478"/>
        <pc:sldMkLst>
          <pc:docMk/>
          <pc:sldMk cId="2519179882" sldId="297"/>
        </pc:sldMkLst>
        <pc:spChg chg="mod">
          <ac:chgData name="Harkins, Paul" userId="234d7c72-2fd1-4278-a147-bd8a5073b766" providerId="ADAL" clId="{D013977D-7EA8-4264-AB3C-BFD2CB8F1B7B}" dt="2023-11-29T19:44:39.667" v="10" actId="1076"/>
          <ac:spMkLst>
            <pc:docMk/>
            <pc:sldMk cId="2519179882" sldId="297"/>
            <ac:spMk id="2" creationId="{0CBFC59D-A238-D4A0-1C45-309AE8399921}"/>
          </ac:spMkLst>
        </pc:spChg>
        <pc:spChg chg="del">
          <ac:chgData name="Harkins, Paul" userId="234d7c72-2fd1-4278-a147-bd8a5073b766" providerId="ADAL" clId="{D013977D-7EA8-4264-AB3C-BFD2CB8F1B7B}" dt="2023-11-29T19:44:48.943" v="11" actId="478"/>
          <ac:spMkLst>
            <pc:docMk/>
            <pc:sldMk cId="2519179882" sldId="297"/>
            <ac:spMk id="3" creationId="{2937732C-97ED-4FE9-A824-4CEA7533AD4A}"/>
          </ac:spMkLst>
        </pc:spChg>
      </pc:sldChg>
      <pc:sldChg chg="modSp mod">
        <pc:chgData name="Harkins, Paul" userId="234d7c72-2fd1-4278-a147-bd8a5073b766" providerId="ADAL" clId="{D013977D-7EA8-4264-AB3C-BFD2CB8F1B7B}" dt="2023-11-29T19:50:38.864" v="26" actId="1036"/>
        <pc:sldMkLst>
          <pc:docMk/>
          <pc:sldMk cId="4128108143" sldId="299"/>
        </pc:sldMkLst>
        <pc:picChg chg="mod modCrop">
          <ac:chgData name="Harkins, Paul" userId="234d7c72-2fd1-4278-a147-bd8a5073b766" providerId="ADAL" clId="{D013977D-7EA8-4264-AB3C-BFD2CB8F1B7B}" dt="2023-11-29T19:50:38.864" v="26" actId="1036"/>
          <ac:picMkLst>
            <pc:docMk/>
            <pc:sldMk cId="4128108143" sldId="299"/>
            <ac:picMk id="26" creationId="{12047969-BB9C-8335-B5AF-02A4A763D2E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A380BB-BA95-4CDF-8BAB-1BF7D419C83E}" type="datetimeFigureOut">
              <a:rPr lang="en-US" smtClean="0"/>
              <a:t>11/29/2023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EE3110-36A9-4F89-B877-325681A76D62}" type="slidenum">
              <a:rPr lang="en-US" smtClean="0"/>
              <a:t>‹#›</a:t>
            </a:fld>
            <a:endParaRPr lang="en-US"/>
          </a:p>
        </p:txBody>
      </p:sp>
    </p:spTree>
    <p:extLst>
      <p:ext uri="{BB962C8B-B14F-4D97-AF65-F5344CB8AC3E}">
        <p14:creationId xmlns:p14="http://schemas.microsoft.com/office/powerpoint/2010/main" val="686051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B8EE3110-36A9-4F89-B877-325681A76D62}" type="slidenum">
              <a:rPr lang="en-US" smtClean="0"/>
              <a:t>1</a:t>
            </a:fld>
            <a:endParaRPr lang="en-US"/>
          </a:p>
        </p:txBody>
      </p:sp>
    </p:spTree>
    <p:extLst>
      <p:ext uri="{BB962C8B-B14F-4D97-AF65-F5344CB8AC3E}">
        <p14:creationId xmlns:p14="http://schemas.microsoft.com/office/powerpoint/2010/main" val="2228789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5"/>
          </p:nvPr>
        </p:nvSpPr>
        <p:spPr/>
        <p:txBody>
          <a:bodyPr/>
          <a:lstStyle/>
          <a:p>
            <a:fld id="{B8EE3110-36A9-4F89-B877-325681A76D62}" type="slidenum">
              <a:rPr lang="en-US" smtClean="0"/>
              <a:t>10</a:t>
            </a:fld>
            <a:endParaRPr lang="en-US"/>
          </a:p>
        </p:txBody>
      </p:sp>
    </p:spTree>
    <p:extLst>
      <p:ext uri="{BB962C8B-B14F-4D97-AF65-F5344CB8AC3E}">
        <p14:creationId xmlns:p14="http://schemas.microsoft.com/office/powerpoint/2010/main" val="2120868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B8EE3110-36A9-4F89-B877-325681A76D62}" type="slidenum">
              <a:rPr lang="en-US" smtClean="0"/>
              <a:t>2</a:t>
            </a:fld>
            <a:endParaRPr lang="en-US"/>
          </a:p>
        </p:txBody>
      </p:sp>
    </p:spTree>
    <p:extLst>
      <p:ext uri="{BB962C8B-B14F-4D97-AF65-F5344CB8AC3E}">
        <p14:creationId xmlns:p14="http://schemas.microsoft.com/office/powerpoint/2010/main" val="2984209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a:p>
            <a:endParaRPr lang="en-US" dirty="0">
              <a:ea typeface="Calibri"/>
              <a:cs typeface="Calibri"/>
            </a:endParaRPr>
          </a:p>
          <a:p>
            <a:endParaRPr lang="en-US" dirty="0">
              <a:ea typeface="Calibri"/>
              <a:cs typeface="Calibri"/>
            </a:endParaRPr>
          </a:p>
          <a:p>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B8EE3110-36A9-4F89-B877-325681A76D62}" type="slidenum">
              <a:rPr lang="en-US" smtClean="0"/>
              <a:t>3</a:t>
            </a:fld>
            <a:endParaRPr lang="en-US"/>
          </a:p>
        </p:txBody>
      </p:sp>
    </p:spTree>
    <p:extLst>
      <p:ext uri="{BB962C8B-B14F-4D97-AF65-F5344CB8AC3E}">
        <p14:creationId xmlns:p14="http://schemas.microsoft.com/office/powerpoint/2010/main" val="1688076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solidFill>
                <a:srgbClr val="2F5586"/>
              </a:solidFill>
              <a:cs typeface="Calibri"/>
            </a:endParaRPr>
          </a:p>
        </p:txBody>
      </p:sp>
      <p:sp>
        <p:nvSpPr>
          <p:cNvPr id="4" name="Slide Number Placeholder 3"/>
          <p:cNvSpPr>
            <a:spLocks noGrp="1"/>
          </p:cNvSpPr>
          <p:nvPr>
            <p:ph type="sldNum" sz="quarter" idx="5"/>
          </p:nvPr>
        </p:nvSpPr>
        <p:spPr/>
        <p:txBody>
          <a:bodyPr/>
          <a:lstStyle/>
          <a:p>
            <a:fld id="{B8EE3110-36A9-4F89-B877-325681A76D62}" type="slidenum">
              <a:rPr lang="en-US" smtClean="0"/>
              <a:t>4</a:t>
            </a:fld>
            <a:endParaRPr lang="en-US"/>
          </a:p>
        </p:txBody>
      </p:sp>
    </p:spTree>
    <p:extLst>
      <p:ext uri="{BB962C8B-B14F-4D97-AF65-F5344CB8AC3E}">
        <p14:creationId xmlns:p14="http://schemas.microsoft.com/office/powerpoint/2010/main" val="2947494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2F5586"/>
              </a:solidFill>
              <a:cs typeface="Calibri"/>
            </a:endParaRPr>
          </a:p>
        </p:txBody>
      </p:sp>
      <p:sp>
        <p:nvSpPr>
          <p:cNvPr id="4" name="Slide Number Placeholder 3"/>
          <p:cNvSpPr>
            <a:spLocks noGrp="1"/>
          </p:cNvSpPr>
          <p:nvPr>
            <p:ph type="sldNum" sz="quarter" idx="5"/>
          </p:nvPr>
        </p:nvSpPr>
        <p:spPr/>
        <p:txBody>
          <a:bodyPr/>
          <a:lstStyle/>
          <a:p>
            <a:fld id="{B8EE3110-36A9-4F89-B877-325681A76D62}" type="slidenum">
              <a:rPr lang="en-US" smtClean="0"/>
              <a:t>5</a:t>
            </a:fld>
            <a:endParaRPr lang="en-US"/>
          </a:p>
        </p:txBody>
      </p:sp>
    </p:spTree>
    <p:extLst>
      <p:ext uri="{BB962C8B-B14F-4D97-AF65-F5344CB8AC3E}">
        <p14:creationId xmlns:p14="http://schemas.microsoft.com/office/powerpoint/2010/main" val="4145460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EE3110-36A9-4F89-B877-325681A76D62}" type="slidenum">
              <a:rPr lang="en-US" smtClean="0"/>
              <a:t>6</a:t>
            </a:fld>
            <a:endParaRPr lang="en-US"/>
          </a:p>
        </p:txBody>
      </p:sp>
    </p:spTree>
    <p:extLst>
      <p:ext uri="{BB962C8B-B14F-4D97-AF65-F5344CB8AC3E}">
        <p14:creationId xmlns:p14="http://schemas.microsoft.com/office/powerpoint/2010/main" val="3989865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solidFill>
                <a:srgbClr val="2F5586"/>
              </a:solidFill>
              <a:ea typeface="Calibri"/>
              <a:cs typeface="Calibri"/>
            </a:endParaRPr>
          </a:p>
        </p:txBody>
      </p:sp>
      <p:sp>
        <p:nvSpPr>
          <p:cNvPr id="4" name="Slide Number Placeholder 3"/>
          <p:cNvSpPr>
            <a:spLocks noGrp="1"/>
          </p:cNvSpPr>
          <p:nvPr>
            <p:ph type="sldNum" sz="quarter" idx="5"/>
          </p:nvPr>
        </p:nvSpPr>
        <p:spPr/>
        <p:txBody>
          <a:bodyPr/>
          <a:lstStyle/>
          <a:p>
            <a:fld id="{B8EE3110-36A9-4F89-B877-325681A76D62}" type="slidenum">
              <a:rPr lang="en-US" smtClean="0"/>
              <a:t>7</a:t>
            </a:fld>
            <a:endParaRPr lang="en-US"/>
          </a:p>
        </p:txBody>
      </p:sp>
    </p:spTree>
    <p:extLst>
      <p:ext uri="{BB962C8B-B14F-4D97-AF65-F5344CB8AC3E}">
        <p14:creationId xmlns:p14="http://schemas.microsoft.com/office/powerpoint/2010/main" val="3434850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sz="1200" dirty="0">
              <a:solidFill>
                <a:srgbClr val="2F5586"/>
              </a:solidFill>
              <a:ea typeface="Calibri"/>
              <a:cs typeface="Calibri"/>
            </a:endParaRPr>
          </a:p>
        </p:txBody>
      </p:sp>
      <p:sp>
        <p:nvSpPr>
          <p:cNvPr id="4" name="Slide Number Placeholder 3"/>
          <p:cNvSpPr>
            <a:spLocks noGrp="1"/>
          </p:cNvSpPr>
          <p:nvPr>
            <p:ph type="sldNum" sz="quarter" idx="5"/>
          </p:nvPr>
        </p:nvSpPr>
        <p:spPr/>
        <p:txBody>
          <a:bodyPr/>
          <a:lstStyle/>
          <a:p>
            <a:fld id="{B8EE3110-36A9-4F89-B877-325681A76D62}" type="slidenum">
              <a:rPr lang="en-US" smtClean="0"/>
              <a:t>8</a:t>
            </a:fld>
            <a:endParaRPr lang="en-US"/>
          </a:p>
        </p:txBody>
      </p:sp>
    </p:spTree>
    <p:extLst>
      <p:ext uri="{BB962C8B-B14F-4D97-AF65-F5344CB8AC3E}">
        <p14:creationId xmlns:p14="http://schemas.microsoft.com/office/powerpoint/2010/main" val="3792200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solidFill>
                <a:srgbClr val="2F5586"/>
              </a:solidFill>
              <a:ea typeface="Calibri"/>
              <a:cs typeface="Calibri"/>
            </a:endParaRPr>
          </a:p>
        </p:txBody>
      </p:sp>
      <p:sp>
        <p:nvSpPr>
          <p:cNvPr id="4" name="Slide Number Placeholder 3"/>
          <p:cNvSpPr>
            <a:spLocks noGrp="1"/>
          </p:cNvSpPr>
          <p:nvPr>
            <p:ph type="sldNum" sz="quarter" idx="5"/>
          </p:nvPr>
        </p:nvSpPr>
        <p:spPr/>
        <p:txBody>
          <a:bodyPr/>
          <a:lstStyle/>
          <a:p>
            <a:fld id="{B8EE3110-36A9-4F89-B877-325681A76D62}" type="slidenum">
              <a:rPr lang="en-US" smtClean="0"/>
              <a:t>9</a:t>
            </a:fld>
            <a:endParaRPr lang="en-US"/>
          </a:p>
        </p:txBody>
      </p:sp>
    </p:spTree>
    <p:extLst>
      <p:ext uri="{BB962C8B-B14F-4D97-AF65-F5344CB8AC3E}">
        <p14:creationId xmlns:p14="http://schemas.microsoft.com/office/powerpoint/2010/main" val="343653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8C21C-5FA3-4B15-96C3-B3D2E95D78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24C7768-4061-45E8-BB84-ACFAD0F083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8275FA-E3E9-47DF-B658-9F7825DF5A0D}"/>
              </a:ext>
            </a:extLst>
          </p:cNvPr>
          <p:cNvSpPr>
            <a:spLocks noGrp="1"/>
          </p:cNvSpPr>
          <p:nvPr>
            <p:ph type="dt" sz="half" idx="10"/>
          </p:nvPr>
        </p:nvSpPr>
        <p:spPr/>
        <p:txBody>
          <a:bodyPr/>
          <a:lstStyle/>
          <a:p>
            <a:fld id="{EA0C0817-A112-4847-8014-A94B7D2A4EA3}" type="datetime1">
              <a:rPr lang="en-US" smtClean="0"/>
              <a:t>11/29/2023</a:t>
            </a:fld>
            <a:endParaRPr lang="en-US"/>
          </a:p>
        </p:txBody>
      </p:sp>
      <p:sp>
        <p:nvSpPr>
          <p:cNvPr id="5" name="Footer Placeholder 4">
            <a:extLst>
              <a:ext uri="{FF2B5EF4-FFF2-40B4-BE49-F238E27FC236}">
                <a16:creationId xmlns:a16="http://schemas.microsoft.com/office/drawing/2014/main" id="{48D6568F-83D3-4A2C-B660-7269B6E55E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7661A6-9D54-477E-95C8-994B1A13217F}"/>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99796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23C11-9E8B-4DD1-84C4-4E9987C0722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B193C3-6770-4823-9036-73DCA99D2E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BD5C77-7ACB-4E2D-8471-2005472C8B62}"/>
              </a:ext>
            </a:extLst>
          </p:cNvPr>
          <p:cNvSpPr>
            <a:spLocks noGrp="1"/>
          </p:cNvSpPr>
          <p:nvPr>
            <p:ph type="dt" sz="half" idx="10"/>
          </p:nvPr>
        </p:nvSpPr>
        <p:spPr/>
        <p:txBody>
          <a:bodyPr/>
          <a:lstStyle/>
          <a:p>
            <a:fld id="{134F40B7-36AB-4376-BE14-EF7004D79BB9}" type="datetime1">
              <a:rPr lang="en-US" smtClean="0"/>
              <a:t>11/29/2023</a:t>
            </a:fld>
            <a:endParaRPr lang="en-US"/>
          </a:p>
        </p:txBody>
      </p:sp>
      <p:sp>
        <p:nvSpPr>
          <p:cNvPr id="5" name="Footer Placeholder 4">
            <a:extLst>
              <a:ext uri="{FF2B5EF4-FFF2-40B4-BE49-F238E27FC236}">
                <a16:creationId xmlns:a16="http://schemas.microsoft.com/office/drawing/2014/main" id="{FA6D28E6-7D1A-47E3-8C58-4EBAAF40C3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75C769-128F-4197-96CF-555C3C5C54FB}"/>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02264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BD0A8B-849F-4C08-A92D-2DFD2C339C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A54CC9-E2B3-435B-8362-BA503D795C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6F6A17-CC1C-458A-B467-B92A406C07B5}"/>
              </a:ext>
            </a:extLst>
          </p:cNvPr>
          <p:cNvSpPr>
            <a:spLocks noGrp="1"/>
          </p:cNvSpPr>
          <p:nvPr>
            <p:ph type="dt" sz="half" idx="10"/>
          </p:nvPr>
        </p:nvSpPr>
        <p:spPr/>
        <p:txBody>
          <a:bodyPr/>
          <a:lstStyle/>
          <a:p>
            <a:fld id="{FF87CAB8-DCAE-46A5-AADA-B3FAD11A54E0}" type="datetime1">
              <a:rPr lang="en-US" smtClean="0"/>
              <a:t>11/29/2023</a:t>
            </a:fld>
            <a:endParaRPr lang="en-US"/>
          </a:p>
        </p:txBody>
      </p:sp>
      <p:sp>
        <p:nvSpPr>
          <p:cNvPr id="5" name="Footer Placeholder 4">
            <a:extLst>
              <a:ext uri="{FF2B5EF4-FFF2-40B4-BE49-F238E27FC236}">
                <a16:creationId xmlns:a16="http://schemas.microsoft.com/office/drawing/2014/main" id="{F0E5B9E6-FC4A-48B9-BD78-C873BFBA90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431719-CB8C-4634-A633-0D4CD4082C6F}"/>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80431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120DBFB-B27A-4152-B93B-E0544768A4B5}"/>
              </a:ext>
            </a:extLst>
          </p:cNvPr>
          <p:cNvSpPr>
            <a:spLocks noGrp="1"/>
          </p:cNvSpPr>
          <p:nvPr>
            <p:ph type="dt" sz="half" idx="10"/>
          </p:nvPr>
        </p:nvSpPr>
        <p:spPr/>
        <p:txBody>
          <a:bodyPr/>
          <a:lstStyle/>
          <a:p>
            <a:fld id="{74929172-4BF7-429F-BA25-7E9D1A4215EE}" type="datetimeFigureOut">
              <a:rPr lang="en-US" noProof="0" smtClean="0"/>
              <a:t>11/29/2023</a:t>
            </a:fld>
            <a:endParaRPr lang="en-US" noProof="0"/>
          </a:p>
        </p:txBody>
      </p:sp>
      <p:sp>
        <p:nvSpPr>
          <p:cNvPr id="4" name="Footer Placeholder 3">
            <a:extLst>
              <a:ext uri="{FF2B5EF4-FFF2-40B4-BE49-F238E27FC236}">
                <a16:creationId xmlns:a16="http://schemas.microsoft.com/office/drawing/2014/main" id="{4E2609EE-8677-453E-B000-7C9D37C31BBD}"/>
              </a:ext>
            </a:extLst>
          </p:cNvPr>
          <p:cNvSpPr>
            <a:spLocks noGrp="1"/>
          </p:cNvSpPr>
          <p:nvPr>
            <p:ph type="ftr" sz="quarter" idx="11"/>
          </p:nvPr>
        </p:nvSpPr>
        <p:spPr/>
        <p:txBody>
          <a:bodyPr/>
          <a:lstStyle/>
          <a:p>
            <a:endParaRPr lang="en-US" noProof="0"/>
          </a:p>
        </p:txBody>
      </p:sp>
      <p:sp>
        <p:nvSpPr>
          <p:cNvPr id="5" name="Slide Number Placeholder 4">
            <a:extLst>
              <a:ext uri="{FF2B5EF4-FFF2-40B4-BE49-F238E27FC236}">
                <a16:creationId xmlns:a16="http://schemas.microsoft.com/office/drawing/2014/main" id="{A85346EE-7757-43D9-8F90-C5A66E3A878A}"/>
              </a:ext>
            </a:extLst>
          </p:cNvPr>
          <p:cNvSpPr>
            <a:spLocks noGrp="1"/>
          </p:cNvSpPr>
          <p:nvPr>
            <p:ph type="sldNum" sz="quarter" idx="12"/>
          </p:nvPr>
        </p:nvSpPr>
        <p:spPr/>
        <p:txBody>
          <a:bodyPr/>
          <a:lstStyle/>
          <a:p>
            <a:fld id="{7966EA62-41C5-4F9A-A915-5B0BC739C923}" type="slidenum">
              <a:rPr lang="en-US" noProof="0" smtClean="0"/>
              <a:t>‹#›</a:t>
            </a:fld>
            <a:endParaRPr lang="en-US" noProof="0"/>
          </a:p>
        </p:txBody>
      </p:sp>
      <p:sp>
        <p:nvSpPr>
          <p:cNvPr id="6" name="Title 1">
            <a:extLst>
              <a:ext uri="{FF2B5EF4-FFF2-40B4-BE49-F238E27FC236}">
                <a16:creationId xmlns:a16="http://schemas.microsoft.com/office/drawing/2014/main" id="{F0128637-293C-4F87-8D53-0BE4379C8169}"/>
              </a:ext>
            </a:extLst>
          </p:cNvPr>
          <p:cNvSpPr>
            <a:spLocks noGrp="1"/>
          </p:cNvSpPr>
          <p:nvPr>
            <p:ph type="title" hasCustomPrompt="1"/>
          </p:nvPr>
        </p:nvSpPr>
        <p:spPr>
          <a:xfrm>
            <a:off x="343337" y="310287"/>
            <a:ext cx="5238313" cy="853352"/>
          </a:xfrm>
        </p:spPr>
        <p:txBody>
          <a:bodyPr>
            <a:normAutofit/>
          </a:bodyPr>
          <a:lstStyle>
            <a:lvl1pPr>
              <a:defRPr sz="3600" b="1"/>
            </a:lvl1pPr>
          </a:lstStyle>
          <a:p>
            <a:r>
              <a:rPr lang="en-US"/>
              <a:t>CLICK TO EDIT MASTER TITLE STYLE</a:t>
            </a:r>
          </a:p>
        </p:txBody>
      </p:sp>
      <p:sp>
        <p:nvSpPr>
          <p:cNvPr id="7" name="Text Placeholder 7">
            <a:extLst>
              <a:ext uri="{FF2B5EF4-FFF2-40B4-BE49-F238E27FC236}">
                <a16:creationId xmlns:a16="http://schemas.microsoft.com/office/drawing/2014/main" id="{ABCAE7BC-9D1D-42BA-A132-117B58540CC7}"/>
              </a:ext>
            </a:extLst>
          </p:cNvPr>
          <p:cNvSpPr>
            <a:spLocks noGrp="1"/>
          </p:cNvSpPr>
          <p:nvPr>
            <p:ph type="body" sz="quarter" idx="13"/>
          </p:nvPr>
        </p:nvSpPr>
        <p:spPr>
          <a:xfrm>
            <a:off x="343337" y="981076"/>
            <a:ext cx="3581400" cy="365126"/>
          </a:xfrm>
        </p:spPr>
        <p:txBody>
          <a:bodyPr>
            <a:normAutofit/>
          </a:bodyPr>
          <a:lstStyle>
            <a:lvl1pPr marL="0" indent="0">
              <a:spcBef>
                <a:spcPts val="900"/>
              </a:spcBef>
              <a:buNone/>
              <a:defRPr sz="2000" b="1">
                <a:latin typeface="+mj-lt"/>
              </a:defRPr>
            </a:lvl1pPr>
          </a:lstStyle>
          <a:p>
            <a:pPr lvl="0"/>
            <a:r>
              <a:rPr lang="en-US"/>
              <a:t>Click to edit Master text styles</a:t>
            </a:r>
          </a:p>
        </p:txBody>
      </p:sp>
    </p:spTree>
    <p:extLst>
      <p:ext uri="{BB962C8B-B14F-4D97-AF65-F5344CB8AC3E}">
        <p14:creationId xmlns:p14="http://schemas.microsoft.com/office/powerpoint/2010/main" val="1093582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2F130-195A-4778-AF1E-721D3BDFF3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32B986-98EE-4A61-916B-0BFCE4747B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87923E-109C-4234-9EA1-58A029AB902C}"/>
              </a:ext>
            </a:extLst>
          </p:cNvPr>
          <p:cNvSpPr>
            <a:spLocks noGrp="1"/>
          </p:cNvSpPr>
          <p:nvPr>
            <p:ph type="dt" sz="half" idx="10"/>
          </p:nvPr>
        </p:nvSpPr>
        <p:spPr/>
        <p:txBody>
          <a:bodyPr/>
          <a:lstStyle/>
          <a:p>
            <a:fld id="{7332B432-ACDA-4023-A761-2BAB76577B62}" type="datetime1">
              <a:rPr lang="en-US" smtClean="0"/>
              <a:t>11/29/2023</a:t>
            </a:fld>
            <a:endParaRPr lang="en-US"/>
          </a:p>
        </p:txBody>
      </p:sp>
      <p:sp>
        <p:nvSpPr>
          <p:cNvPr id="5" name="Footer Placeholder 4">
            <a:extLst>
              <a:ext uri="{FF2B5EF4-FFF2-40B4-BE49-F238E27FC236}">
                <a16:creationId xmlns:a16="http://schemas.microsoft.com/office/drawing/2014/main" id="{CCD84C00-E204-453D-9062-28928B316E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395BFA-EA4A-445D-A0EC-BAB525EAC27A}"/>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60112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E609A-D418-4F30-998B-9D00785D09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EF2D9C-E6B8-4AAA-BD11-21F1855A6D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48EAE8-2CFC-4351-B77E-996A597FAB07}"/>
              </a:ext>
            </a:extLst>
          </p:cNvPr>
          <p:cNvSpPr>
            <a:spLocks noGrp="1"/>
          </p:cNvSpPr>
          <p:nvPr>
            <p:ph type="dt" sz="half" idx="10"/>
          </p:nvPr>
        </p:nvSpPr>
        <p:spPr/>
        <p:txBody>
          <a:bodyPr/>
          <a:lstStyle/>
          <a:p>
            <a:fld id="{D9C646AA-F36E-4540-911D-FFFC0A0EF24A}" type="datetime1">
              <a:rPr lang="en-US" smtClean="0"/>
              <a:t>11/29/2023</a:t>
            </a:fld>
            <a:endParaRPr lang="en-US"/>
          </a:p>
        </p:txBody>
      </p:sp>
      <p:sp>
        <p:nvSpPr>
          <p:cNvPr id="5" name="Footer Placeholder 4">
            <a:extLst>
              <a:ext uri="{FF2B5EF4-FFF2-40B4-BE49-F238E27FC236}">
                <a16:creationId xmlns:a16="http://schemas.microsoft.com/office/drawing/2014/main" id="{1687C43F-CC21-40B7-808A-757D323C58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10990F-CF98-4CE1-9051-3640B591C84F}"/>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3664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FB455-F01F-4A1F-BB48-D707F988A9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9A2896-CC7F-4436-A9D5-91A8AE4CBE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5E2DB5-0421-4707-A2CD-CA8EE81C17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FAD6E4-BEB4-472E-BB6D-5E31A4FFF552}"/>
              </a:ext>
            </a:extLst>
          </p:cNvPr>
          <p:cNvSpPr>
            <a:spLocks noGrp="1"/>
          </p:cNvSpPr>
          <p:nvPr>
            <p:ph type="dt" sz="half" idx="10"/>
          </p:nvPr>
        </p:nvSpPr>
        <p:spPr/>
        <p:txBody>
          <a:bodyPr/>
          <a:lstStyle/>
          <a:p>
            <a:fld id="{69186D26-FA5F-4637-B602-B7C2DC34CFD4}" type="datetime1">
              <a:rPr lang="en-US" smtClean="0"/>
              <a:t>11/29/2023</a:t>
            </a:fld>
            <a:endParaRPr lang="en-US"/>
          </a:p>
        </p:txBody>
      </p:sp>
      <p:sp>
        <p:nvSpPr>
          <p:cNvPr id="6" name="Footer Placeholder 5">
            <a:extLst>
              <a:ext uri="{FF2B5EF4-FFF2-40B4-BE49-F238E27FC236}">
                <a16:creationId xmlns:a16="http://schemas.microsoft.com/office/drawing/2014/main" id="{BAA2FC3B-C9A8-4355-9218-53FE0157E8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C864E2-D8D8-4E33-AAFB-D3369695EC51}"/>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850660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A58B9-B7F1-42AA-9494-AD0C9775A5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6817AB-F6B4-4118-9226-C8E5A2160C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33AB26-AAFC-49BB-BE3F-FD82A9C2C8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E1670A-228E-4401-ACE6-8FB2ADC2A1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A931F4-4FCE-4ED2-A9C9-939ADA51D0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56C90B-4AA0-4A48-9297-2A0460D0C514}"/>
              </a:ext>
            </a:extLst>
          </p:cNvPr>
          <p:cNvSpPr>
            <a:spLocks noGrp="1"/>
          </p:cNvSpPr>
          <p:nvPr>
            <p:ph type="dt" sz="half" idx="10"/>
          </p:nvPr>
        </p:nvSpPr>
        <p:spPr/>
        <p:txBody>
          <a:bodyPr/>
          <a:lstStyle/>
          <a:p>
            <a:fld id="{8A7F15D8-96D1-4781-BC50-CA8A088B2FE4}" type="datetime1">
              <a:rPr lang="en-US" smtClean="0"/>
              <a:t>11/29/2023</a:t>
            </a:fld>
            <a:endParaRPr lang="en-US"/>
          </a:p>
        </p:txBody>
      </p:sp>
      <p:sp>
        <p:nvSpPr>
          <p:cNvPr id="8" name="Footer Placeholder 7">
            <a:extLst>
              <a:ext uri="{FF2B5EF4-FFF2-40B4-BE49-F238E27FC236}">
                <a16:creationId xmlns:a16="http://schemas.microsoft.com/office/drawing/2014/main" id="{4A18F19C-3154-4376-BBF4-4D2E12530B5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1EC54B-A700-4C0A-9080-67E0FA93A9EE}"/>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346000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D5B34-FDC9-4E94-A933-91A3E8089C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F17AA7-157D-4CEF-A3E8-F4AEBE478568}"/>
              </a:ext>
            </a:extLst>
          </p:cNvPr>
          <p:cNvSpPr>
            <a:spLocks noGrp="1"/>
          </p:cNvSpPr>
          <p:nvPr>
            <p:ph type="dt" sz="half" idx="10"/>
          </p:nvPr>
        </p:nvSpPr>
        <p:spPr/>
        <p:txBody>
          <a:bodyPr/>
          <a:lstStyle/>
          <a:p>
            <a:fld id="{F9A96C99-B8F8-4528-BD05-0E16E943DC09}" type="datetime1">
              <a:rPr lang="en-US" smtClean="0"/>
              <a:t>11/29/2023</a:t>
            </a:fld>
            <a:endParaRPr lang="en-US"/>
          </a:p>
        </p:txBody>
      </p:sp>
      <p:sp>
        <p:nvSpPr>
          <p:cNvPr id="4" name="Footer Placeholder 3">
            <a:extLst>
              <a:ext uri="{FF2B5EF4-FFF2-40B4-BE49-F238E27FC236}">
                <a16:creationId xmlns:a16="http://schemas.microsoft.com/office/drawing/2014/main" id="{15D8C3E0-5110-4719-858F-7A5B9794A8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F00795-49B8-415D-B240-522AE30E07D3}"/>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254848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C82063-C9F5-4B08-A6AF-03F07683F81A}"/>
              </a:ext>
            </a:extLst>
          </p:cNvPr>
          <p:cNvSpPr>
            <a:spLocks noGrp="1"/>
          </p:cNvSpPr>
          <p:nvPr>
            <p:ph type="dt" sz="half" idx="10"/>
          </p:nvPr>
        </p:nvSpPr>
        <p:spPr/>
        <p:txBody>
          <a:bodyPr/>
          <a:lstStyle/>
          <a:p>
            <a:fld id="{03636942-C211-4B28-8DBD-C953E00AF71B}" type="datetime1">
              <a:rPr lang="en-US" smtClean="0"/>
              <a:t>11/29/2023</a:t>
            </a:fld>
            <a:endParaRPr lang="en-US"/>
          </a:p>
        </p:txBody>
      </p:sp>
      <p:sp>
        <p:nvSpPr>
          <p:cNvPr id="3" name="Footer Placeholder 2">
            <a:extLst>
              <a:ext uri="{FF2B5EF4-FFF2-40B4-BE49-F238E27FC236}">
                <a16:creationId xmlns:a16="http://schemas.microsoft.com/office/drawing/2014/main" id="{056BF370-F87F-48C4-A9E5-9D4E1942CCF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8EA51A4-8F9F-48A2-B829-367EEA14CC2E}"/>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625361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DCB43-2F5E-4F40-AC0C-8B49D611BC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9B758B9-85DC-40C6-83F9-443FEC3161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5759E0-9579-4CA5-84E4-F195E0493C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7C3925-53A2-49F0-A4DE-B1C29B8027B2}"/>
              </a:ext>
            </a:extLst>
          </p:cNvPr>
          <p:cNvSpPr>
            <a:spLocks noGrp="1"/>
          </p:cNvSpPr>
          <p:nvPr>
            <p:ph type="dt" sz="half" idx="10"/>
          </p:nvPr>
        </p:nvSpPr>
        <p:spPr/>
        <p:txBody>
          <a:bodyPr/>
          <a:lstStyle/>
          <a:p>
            <a:fld id="{7E8D12A6-918A-48BD-8CB9-CA713993B0EA}" type="datetime1">
              <a:rPr lang="en-US" smtClean="0"/>
              <a:t>11/29/2023</a:t>
            </a:fld>
            <a:endParaRPr lang="en-US"/>
          </a:p>
        </p:txBody>
      </p:sp>
      <p:sp>
        <p:nvSpPr>
          <p:cNvPr id="6" name="Footer Placeholder 5">
            <a:extLst>
              <a:ext uri="{FF2B5EF4-FFF2-40B4-BE49-F238E27FC236}">
                <a16:creationId xmlns:a16="http://schemas.microsoft.com/office/drawing/2014/main" id="{A1392399-B780-41D8-BA7B-76B35FE571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03A225-0838-4962-BFDB-F385055F2BC0}"/>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8780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EF634-1613-4B3E-8B41-C81A252249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0DA0A8-75B0-4C12-9378-E844625B92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F38D92-D5E6-4EB5-8A02-9262F3BA85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DAB60F-17EB-4FB9-8A86-3628F20BFFB9}"/>
              </a:ext>
            </a:extLst>
          </p:cNvPr>
          <p:cNvSpPr>
            <a:spLocks noGrp="1"/>
          </p:cNvSpPr>
          <p:nvPr>
            <p:ph type="dt" sz="half" idx="10"/>
          </p:nvPr>
        </p:nvSpPr>
        <p:spPr/>
        <p:txBody>
          <a:bodyPr/>
          <a:lstStyle/>
          <a:p>
            <a:fld id="{E778CE86-875F-4587-BCF6-FA054AFC0D53}" type="datetime1">
              <a:rPr lang="en-US" smtClean="0"/>
              <a:pPr/>
              <a:t>11/29/2023</a:t>
            </a:fld>
            <a:endParaRPr lang="en-US"/>
          </a:p>
        </p:txBody>
      </p:sp>
      <p:sp>
        <p:nvSpPr>
          <p:cNvPr id="6" name="Footer Placeholder 5">
            <a:extLst>
              <a:ext uri="{FF2B5EF4-FFF2-40B4-BE49-F238E27FC236}">
                <a16:creationId xmlns:a16="http://schemas.microsoft.com/office/drawing/2014/main" id="{7A16D116-2F42-417A-A63A-6906CC7E95C1}"/>
              </a:ext>
            </a:extLst>
          </p:cNvPr>
          <p:cNvSpPr>
            <a:spLocks noGrp="1"/>
          </p:cNvSpPr>
          <p:nvPr>
            <p:ph type="ftr" sz="quarter" idx="11"/>
          </p:nvPr>
        </p:nvSpPr>
        <p:spPr/>
        <p:txBody>
          <a:bodyPr/>
          <a:lstStyle/>
          <a:p>
            <a:pPr algn="l"/>
            <a:endParaRPr lang="en-US"/>
          </a:p>
        </p:txBody>
      </p:sp>
      <p:sp>
        <p:nvSpPr>
          <p:cNvPr id="7" name="Slide Number Placeholder 6">
            <a:extLst>
              <a:ext uri="{FF2B5EF4-FFF2-40B4-BE49-F238E27FC236}">
                <a16:creationId xmlns:a16="http://schemas.microsoft.com/office/drawing/2014/main" id="{9552C66D-4928-4C84-9E47-464A5006FED0}"/>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775376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41300B-F980-413A-84E2-54498EBD33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23CD3A-E707-4151-8E95-B486DD190E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6DFD3-59A7-44ED-A069-EB7188E3C5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A2B21-3FCD-4721-B95C-427943F61125}" type="datetime1">
              <a:rPr lang="en-US" smtClean="0"/>
              <a:t>11/29/2023</a:t>
            </a:fld>
            <a:endParaRPr lang="en-US"/>
          </a:p>
        </p:txBody>
      </p:sp>
      <p:sp>
        <p:nvSpPr>
          <p:cNvPr id="5" name="Footer Placeholder 4">
            <a:extLst>
              <a:ext uri="{FF2B5EF4-FFF2-40B4-BE49-F238E27FC236}">
                <a16:creationId xmlns:a16="http://schemas.microsoft.com/office/drawing/2014/main" id="{904E15AB-0D48-44D0-99E8-ADE0FE9E2B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3D1540-5FB1-4DC5-B42F-A5FA679EE6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1171506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823442" y="921715"/>
            <a:ext cx="5781248" cy="2635993"/>
          </a:xfrm>
        </p:spPr>
        <p:txBody>
          <a:bodyPr vert="horz" lIns="91440" tIns="45720" rIns="91440" bIns="45720" rtlCol="0" anchor="b">
            <a:noAutofit/>
          </a:bodyPr>
          <a:lstStyle/>
          <a:p>
            <a:pPr algn="l"/>
            <a:r>
              <a:rPr lang="en-US" sz="5400" dirty="0">
                <a:ln w="22225">
                  <a:solidFill>
                    <a:schemeClr val="tx1"/>
                  </a:solidFill>
                  <a:miter lim="800000"/>
                </a:ln>
                <a:latin typeface="Calisto MT"/>
                <a:cs typeface="Cavolini"/>
              </a:rPr>
              <a:t>Yale School </a:t>
            </a:r>
            <a:br>
              <a:rPr lang="en-US" sz="5400" dirty="0">
                <a:ln w="22225">
                  <a:solidFill>
                    <a:schemeClr val="tx1"/>
                  </a:solidFill>
                  <a:miter lim="800000"/>
                </a:ln>
                <a:latin typeface="Calisto MT"/>
                <a:cs typeface="Cavolini"/>
              </a:rPr>
            </a:br>
            <a:r>
              <a:rPr lang="en-US" sz="5400" dirty="0">
                <a:ln w="22225">
                  <a:solidFill>
                    <a:schemeClr val="tx1"/>
                  </a:solidFill>
                  <a:miter lim="800000"/>
                </a:ln>
                <a:latin typeface="Calisto MT"/>
                <a:cs typeface="Cavolini"/>
              </a:rPr>
              <a:t>of Medicine </a:t>
            </a:r>
            <a:br>
              <a:rPr lang="en-US" sz="5400" dirty="0">
                <a:ln w="22225">
                  <a:solidFill>
                    <a:schemeClr val="tx1"/>
                  </a:solidFill>
                  <a:miter lim="800000"/>
                </a:ln>
                <a:latin typeface="Calisto MT"/>
                <a:cs typeface="Cavolini"/>
              </a:rPr>
            </a:br>
            <a:r>
              <a:rPr lang="en-US" sz="5400" dirty="0">
                <a:ln w="22225">
                  <a:solidFill>
                    <a:schemeClr val="tx1"/>
                  </a:solidFill>
                  <a:miter lim="800000"/>
                </a:ln>
                <a:latin typeface="Calisto MT"/>
                <a:cs typeface="Cavolini"/>
              </a:rPr>
              <a:t>Controller's Office</a:t>
            </a:r>
            <a:endParaRPr lang="en-US" sz="5400" dirty="0">
              <a:latin typeface="Calisto MT"/>
            </a:endParaRPr>
          </a:p>
        </p:txBody>
      </p:sp>
      <p:sp>
        <p:nvSpPr>
          <p:cNvPr id="24" name="Rectangle 23">
            <a:extLst>
              <a:ext uri="{FF2B5EF4-FFF2-40B4-BE49-F238E27FC236}">
                <a16:creationId xmlns:a16="http://schemas.microsoft.com/office/drawing/2014/main" id="{BC05CA36-AD6A-4ABF-9A05-52E5A143D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022214"/>
            <a:ext cx="12192000" cy="2835786"/>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4331EE8-85A4-4588-8D9E-70E534D47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4022220"/>
            <a:ext cx="8153398" cy="2835780"/>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9D6C862-61CC-4B46-8080-96583D653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022219"/>
            <a:ext cx="12253472" cy="2835781"/>
          </a:xfrm>
          <a:prstGeom prst="rect">
            <a:avLst/>
          </a:prstGeom>
          <a:gradFill>
            <a:gsLst>
              <a:gs pos="39000">
                <a:schemeClr val="accent1">
                  <a:lumMod val="50000"/>
                  <a:alpha val="0"/>
                </a:schemeClr>
              </a:gs>
              <a:gs pos="100000">
                <a:srgbClr val="000000">
                  <a:alpha val="72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823442" y="4541263"/>
            <a:ext cx="4662957" cy="1395022"/>
          </a:xfrm>
        </p:spPr>
        <p:txBody>
          <a:bodyPr vert="horz" lIns="91440" tIns="45720" rIns="91440" bIns="45720" rtlCol="0" anchor="t">
            <a:normAutofit/>
          </a:bodyPr>
          <a:lstStyle/>
          <a:p>
            <a:pPr algn="l"/>
            <a:r>
              <a:rPr lang="en-US" dirty="0">
                <a:solidFill>
                  <a:srgbClr val="FFFFFF"/>
                </a:solidFill>
              </a:rPr>
              <a:t>A Team Overview</a:t>
            </a:r>
          </a:p>
          <a:p>
            <a:pPr algn="l"/>
            <a:r>
              <a:rPr lang="en-US" dirty="0">
                <a:solidFill>
                  <a:srgbClr val="FFFFFF"/>
                </a:solidFill>
              </a:rPr>
              <a:t>Fall 2023</a:t>
            </a:r>
          </a:p>
        </p:txBody>
      </p:sp>
      <p:pic>
        <p:nvPicPr>
          <p:cNvPr id="4" name="Picture 3" descr="Yale School of Medicine's crest - Shield Logo:&#10;A green and red shield with a snake and a red cross">
            <a:extLst>
              <a:ext uri="{FF2B5EF4-FFF2-40B4-BE49-F238E27FC236}">
                <a16:creationId xmlns:a16="http://schemas.microsoft.com/office/drawing/2014/main" id="{5B7DFFCB-46C0-32D2-8620-12DABC4063E3}"/>
              </a:ext>
            </a:extLst>
          </p:cNvPr>
          <p:cNvPicPr>
            <a:picLocks noChangeAspect="1"/>
          </p:cNvPicPr>
          <p:nvPr/>
        </p:nvPicPr>
        <p:blipFill>
          <a:blip r:embed="rId3"/>
          <a:stretch>
            <a:fillRect/>
          </a:stretch>
        </p:blipFill>
        <p:spPr>
          <a:xfrm>
            <a:off x="6934141" y="476104"/>
            <a:ext cx="4442553" cy="5553193"/>
          </a:xfrm>
          <a:prstGeom prst="rect">
            <a:avLst/>
          </a:prstGeom>
        </p:spPr>
      </p:pic>
      <p:sp>
        <p:nvSpPr>
          <p:cNvPr id="27" name="Rectangle 26">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0797"/>
            <a:ext cx="12191998" cy="457203"/>
          </a:xfrm>
          <a:prstGeom prst="rect">
            <a:avLst/>
          </a:prstGeom>
          <a:gradFill>
            <a:gsLst>
              <a:gs pos="0">
                <a:srgbClr val="000000">
                  <a:alpha val="43000"/>
                </a:srgbClr>
              </a:gs>
              <a:gs pos="79000">
                <a:schemeClr val="accent1">
                  <a:lumMod val="75000"/>
                  <a:alpha val="22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6693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gtEl>
                                        <p:attrNameLst>
                                          <p:attrName>style.visibility</p:attrName>
                                        </p:attrNameLst>
                                      </p:cBhvr>
                                      <p:to>
                                        <p:strVal val="visible"/>
                                      </p:to>
                                    </p:set>
                                    <p:animEffect transition="in" filter="fade">
                                      <p:cBhvr>
                                        <p:cTn id="7" dur="700"/>
                                        <p:tgtEl>
                                          <p:spTgt spid="3"/>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Question marks in a line and one question mark is lit">
            <a:extLst>
              <a:ext uri="{FF2B5EF4-FFF2-40B4-BE49-F238E27FC236}">
                <a16:creationId xmlns:a16="http://schemas.microsoft.com/office/drawing/2014/main" id="{CC9998C5-3EBE-8886-63AE-F57C66CA9A85}"/>
              </a:ext>
            </a:extLst>
          </p:cNvPr>
          <p:cNvPicPr>
            <a:picLocks noChangeAspect="1"/>
          </p:cNvPicPr>
          <p:nvPr/>
        </p:nvPicPr>
        <p:blipFill rotWithShape="1">
          <a:blip r:embed="rId3"/>
          <a:srcRect r="41962" b="-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2" name="Title 1">
            <a:extLst>
              <a:ext uri="{FF2B5EF4-FFF2-40B4-BE49-F238E27FC236}">
                <a16:creationId xmlns:a16="http://schemas.microsoft.com/office/drawing/2014/main" id="{0CBFC59D-A238-D4A0-1C45-309AE8399921}"/>
              </a:ext>
            </a:extLst>
          </p:cNvPr>
          <p:cNvSpPr>
            <a:spLocks noGrp="1"/>
          </p:cNvSpPr>
          <p:nvPr>
            <p:ph type="title"/>
          </p:nvPr>
        </p:nvSpPr>
        <p:spPr>
          <a:xfrm>
            <a:off x="552315" y="3317875"/>
            <a:ext cx="10515600" cy="1325563"/>
          </a:xfrm>
        </p:spPr>
        <p:txBody>
          <a:bodyPr>
            <a:noAutofit/>
          </a:bodyPr>
          <a:lstStyle/>
          <a:p>
            <a:r>
              <a:rPr lang="en-US" sz="8000" b="1" i="1" dirty="0">
                <a:latin typeface="inherit"/>
              </a:rPr>
              <a:t>Questions?</a:t>
            </a:r>
            <a:br>
              <a:rPr lang="en-US" sz="8000" i="1" dirty="0">
                <a:latin typeface="inherit"/>
              </a:rPr>
            </a:br>
            <a:endParaRPr lang="en-US" sz="8000" dirty="0"/>
          </a:p>
        </p:txBody>
      </p:sp>
    </p:spTree>
    <p:extLst>
      <p:ext uri="{BB962C8B-B14F-4D97-AF65-F5344CB8AC3E}">
        <p14:creationId xmlns:p14="http://schemas.microsoft.com/office/powerpoint/2010/main" val="2519179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0BE920-D9ED-4F48-98D1-5A37E306020B}"/>
              </a:ext>
            </a:extLst>
          </p:cNvPr>
          <p:cNvSpPr>
            <a:spLocks noGrp="1"/>
          </p:cNvSpPr>
          <p:nvPr>
            <p:ph type="title"/>
          </p:nvPr>
        </p:nvSpPr>
        <p:spPr>
          <a:xfrm>
            <a:off x="311500" y="586855"/>
            <a:ext cx="3356588" cy="3387497"/>
          </a:xfrm>
        </p:spPr>
        <p:txBody>
          <a:bodyPr anchor="b">
            <a:normAutofit/>
          </a:bodyPr>
          <a:lstStyle/>
          <a:p>
            <a:pPr algn="r"/>
            <a:r>
              <a:rPr lang="en-US" dirty="0">
                <a:solidFill>
                  <a:srgbClr val="FFFFFF"/>
                </a:solidFill>
              </a:rPr>
              <a:t>The YSM Controller's Office's Goals</a:t>
            </a:r>
          </a:p>
        </p:txBody>
      </p:sp>
      <p:sp>
        <p:nvSpPr>
          <p:cNvPr id="3" name="Content Placeholder 2">
            <a:extLst>
              <a:ext uri="{FF2B5EF4-FFF2-40B4-BE49-F238E27FC236}">
                <a16:creationId xmlns:a16="http://schemas.microsoft.com/office/drawing/2014/main" id="{2937732C-97ED-4FE9-A824-4CEA7533AD4A}"/>
              </a:ext>
            </a:extLst>
          </p:cNvPr>
          <p:cNvSpPr>
            <a:spLocks noGrp="1"/>
          </p:cNvSpPr>
          <p:nvPr>
            <p:ph idx="1"/>
          </p:nvPr>
        </p:nvSpPr>
        <p:spPr>
          <a:xfrm>
            <a:off x="4810259" y="649480"/>
            <a:ext cx="6555347" cy="5908904"/>
          </a:xfrm>
        </p:spPr>
        <p:txBody>
          <a:bodyPr anchor="ctr">
            <a:normAutofit/>
          </a:bodyPr>
          <a:lstStyle/>
          <a:p>
            <a:pPr marL="0" indent="0">
              <a:buNone/>
            </a:pPr>
            <a:r>
              <a:rPr lang="en-US" sz="3000" dirty="0"/>
              <a:t>The goals of the Yale School of Medicine (YSM) Controller's Office are:</a:t>
            </a:r>
            <a:endParaRPr lang="en-US" sz="3000" dirty="0">
              <a:cs typeface="Calibri"/>
            </a:endParaRPr>
          </a:p>
          <a:p>
            <a:pPr marL="0" indent="0">
              <a:buNone/>
            </a:pPr>
            <a:endParaRPr lang="en-US" sz="3000" dirty="0">
              <a:cs typeface="Calibri"/>
            </a:endParaRPr>
          </a:p>
          <a:p>
            <a:pPr marL="0" indent="0">
              <a:buNone/>
            </a:pPr>
            <a:r>
              <a:rPr lang="en-US" sz="3000" dirty="0"/>
              <a:t>To serve as a central finance function for YSM through the roles of strategic advisor and change leader for YSM and the broader university, when applicable.</a:t>
            </a:r>
            <a:endParaRPr lang="en-US" sz="3000" dirty="0">
              <a:cs typeface="Calibri"/>
            </a:endParaRPr>
          </a:p>
          <a:p>
            <a:pPr marL="0" indent="0">
              <a:buNone/>
            </a:pPr>
            <a:r>
              <a:rPr lang="en-US" sz="3000" dirty="0">
                <a:solidFill>
                  <a:srgbClr val="000000"/>
                </a:solidFill>
                <a:ea typeface="+mn-lt"/>
                <a:cs typeface="+mn-lt"/>
              </a:rPr>
              <a:t>To provide accounting, reporting, and audit support to YSM’s departments, and to the university, when applicable, through each of the YSM Controller’s Office various functions.</a:t>
            </a:r>
            <a:endParaRPr lang="en-US" sz="3200" dirty="0">
              <a:solidFill>
                <a:srgbClr val="000000"/>
              </a:solidFill>
              <a:ea typeface="+mn-lt"/>
              <a:cs typeface="+mn-lt"/>
            </a:endParaRPr>
          </a:p>
          <a:p>
            <a:pPr marL="0" indent="0">
              <a:buNone/>
            </a:pPr>
            <a:endParaRPr lang="en-US" sz="3200" dirty="0">
              <a:solidFill>
                <a:srgbClr val="000000"/>
              </a:solidFill>
              <a:cs typeface="Calibri"/>
            </a:endParaRPr>
          </a:p>
        </p:txBody>
      </p:sp>
    </p:spTree>
    <p:extLst>
      <p:ext uri="{BB962C8B-B14F-4D97-AF65-F5344CB8AC3E}">
        <p14:creationId xmlns:p14="http://schemas.microsoft.com/office/powerpoint/2010/main" val="861511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0BE920-D9ED-4F48-98D1-5A37E306020B}"/>
              </a:ext>
            </a:extLst>
          </p:cNvPr>
          <p:cNvSpPr>
            <a:spLocks noGrp="1"/>
          </p:cNvSpPr>
          <p:nvPr>
            <p:ph type="title"/>
          </p:nvPr>
        </p:nvSpPr>
        <p:spPr>
          <a:xfrm>
            <a:off x="466722" y="586855"/>
            <a:ext cx="3201366" cy="3387497"/>
          </a:xfrm>
        </p:spPr>
        <p:txBody>
          <a:bodyPr anchor="b">
            <a:normAutofit/>
          </a:bodyPr>
          <a:lstStyle/>
          <a:p>
            <a:pPr algn="r"/>
            <a:r>
              <a:rPr lang="en-US" dirty="0">
                <a:solidFill>
                  <a:srgbClr val="FFFFFF"/>
                </a:solidFill>
              </a:rPr>
              <a:t>Meet Our Team</a:t>
            </a:r>
            <a:endParaRPr lang="en-US" dirty="0"/>
          </a:p>
        </p:txBody>
      </p:sp>
      <p:pic>
        <p:nvPicPr>
          <p:cNvPr id="26" name="Content Placeholder 25" descr="YSM Controller's Office Org. Chart&#10;&#10;YSM Controller Jess Caponigro dual reports to Arnim Dontes and Shannon Smith&#10;&#10;Reporting to Jess Caponigro are:&#10;1. Sara Verderame, Associate Director, Costing&#10;2. Gina Kozak, Assistant Controller&#10;3. Mark Prendergast, Associate Director 4&#10;&#10;Reporting to Sara Verderame:&#10;1. Rasny Phantharangsy, Financial Analyst 3&#10;2. Wayne Hickman, Financial Analyst 1&#10;3. Jack Li, Financial Analyst 2&#10;&#10;Reporting to Gina Kozak:&#10;1. Suzan Decrescente, Associate Director, Accounting &amp; compliance&#10;2. David Crocket, Financial Analyst 3&#10;3. Randi Jasmin Carlone, Financial Analyst 3&#10;3. Brian Cooper, Financial Analyst 2&#10;&#10;Reporting to Suzan Decrescente:&#10;1. Michael Basso, Financial Analyst 2&#10;2. Deborah Collins, Manage, YSM Centralized Billing&#10;&#10;Reporting to Deborah Collins:&#10;1. Crystal McEwen, D Financial Assistant&#10;2. Jacquelyn Vaspasiano, D Financial Assistant&#10;&#10;Reporting to Mark Prendergast:&#10;1. Jill Short, E Accountant Assistant&#10;2. Lynelle Ramos, D Financial Assistant&#10;3. Allyson Maraday, D Financial Assistant&#10;4. Terri Budney, D Financial Assistant">
            <a:extLst>
              <a:ext uri="{FF2B5EF4-FFF2-40B4-BE49-F238E27FC236}">
                <a16:creationId xmlns:a16="http://schemas.microsoft.com/office/drawing/2014/main" id="{12047969-BB9C-8335-B5AF-02A4A763D2E6}"/>
              </a:ext>
            </a:extLst>
          </p:cNvPr>
          <p:cNvPicPr>
            <a:picLocks noGrp="1" noChangeAspect="1"/>
          </p:cNvPicPr>
          <p:nvPr>
            <p:ph idx="1"/>
          </p:nvPr>
        </p:nvPicPr>
        <p:blipFill rotWithShape="1">
          <a:blip r:embed="rId3"/>
          <a:srcRect l="1645"/>
          <a:stretch/>
        </p:blipFill>
        <p:spPr>
          <a:xfrm>
            <a:off x="4105069" y="239467"/>
            <a:ext cx="8018328" cy="6031891"/>
          </a:xfrm>
        </p:spPr>
      </p:pic>
    </p:spTree>
    <p:extLst>
      <p:ext uri="{BB962C8B-B14F-4D97-AF65-F5344CB8AC3E}">
        <p14:creationId xmlns:p14="http://schemas.microsoft.com/office/powerpoint/2010/main" val="4128108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A0BE920-D9ED-4F48-98D1-5A37E306020B}"/>
              </a:ext>
            </a:extLst>
          </p:cNvPr>
          <p:cNvSpPr>
            <a:spLocks noGrp="1"/>
          </p:cNvSpPr>
          <p:nvPr>
            <p:ph type="title"/>
          </p:nvPr>
        </p:nvSpPr>
        <p:spPr>
          <a:xfrm>
            <a:off x="1" y="586855"/>
            <a:ext cx="3657599" cy="3387497"/>
          </a:xfrm>
        </p:spPr>
        <p:txBody>
          <a:bodyPr anchor="b">
            <a:normAutofit/>
          </a:bodyPr>
          <a:lstStyle/>
          <a:p>
            <a:pPr algn="r"/>
            <a:r>
              <a:rPr lang="en-US" dirty="0">
                <a:solidFill>
                  <a:srgbClr val="FFFFFF"/>
                </a:solidFill>
              </a:rPr>
              <a:t>YSM Costing</a:t>
            </a:r>
            <a:endParaRPr lang="en-US" dirty="0"/>
          </a:p>
        </p:txBody>
      </p:sp>
      <p:sp>
        <p:nvSpPr>
          <p:cNvPr id="3" name="Content Placeholder 2">
            <a:extLst>
              <a:ext uri="{FF2B5EF4-FFF2-40B4-BE49-F238E27FC236}">
                <a16:creationId xmlns:a16="http://schemas.microsoft.com/office/drawing/2014/main" id="{2937732C-97ED-4FE9-A824-4CEA7533AD4A}"/>
              </a:ext>
            </a:extLst>
          </p:cNvPr>
          <p:cNvSpPr>
            <a:spLocks noGrp="1"/>
          </p:cNvSpPr>
          <p:nvPr>
            <p:ph idx="1"/>
          </p:nvPr>
        </p:nvSpPr>
        <p:spPr>
          <a:xfrm>
            <a:off x="4252666" y="175846"/>
            <a:ext cx="7587641" cy="6672016"/>
          </a:xfrm>
        </p:spPr>
        <p:txBody>
          <a:bodyPr anchor="ctr">
            <a:normAutofit lnSpcReduction="10000"/>
          </a:bodyPr>
          <a:lstStyle/>
          <a:p>
            <a:endParaRPr lang="en-US" sz="1600" b="1" dirty="0">
              <a:solidFill>
                <a:srgbClr val="191919"/>
              </a:solidFill>
              <a:ea typeface="+mn-lt"/>
              <a:cs typeface="+mn-lt"/>
            </a:endParaRPr>
          </a:p>
          <a:p>
            <a:endParaRPr lang="en-US" sz="1600" b="1" dirty="0">
              <a:solidFill>
                <a:srgbClr val="191919"/>
              </a:solidFill>
              <a:ea typeface="+mn-lt"/>
              <a:cs typeface="+mn-lt"/>
            </a:endParaRPr>
          </a:p>
          <a:p>
            <a:r>
              <a:rPr lang="en-US" sz="1600" b="1" dirty="0">
                <a:solidFill>
                  <a:srgbClr val="191919"/>
                </a:solidFill>
                <a:ea typeface="+mn-lt"/>
                <a:cs typeface="+mn-lt"/>
              </a:rPr>
              <a:t>YSM Facilities Cost Management &amp; Planning. </a:t>
            </a:r>
            <a:endParaRPr lang="en-US" sz="1600" dirty="0">
              <a:solidFill>
                <a:srgbClr val="191919"/>
              </a:solidFill>
              <a:ea typeface="+mn-lt"/>
              <a:cs typeface="+mn-lt"/>
            </a:endParaRPr>
          </a:p>
          <a:p>
            <a:pPr lvl="1"/>
            <a:r>
              <a:rPr lang="en-US" sz="1500" dirty="0">
                <a:solidFill>
                  <a:srgbClr val="191919"/>
                </a:solidFill>
                <a:ea typeface="+mn-lt"/>
                <a:cs typeface="+mn-lt"/>
              </a:rPr>
              <a:t>Preparing facilities budget, forecast, and comparison to actuals</a:t>
            </a:r>
          </a:p>
          <a:p>
            <a:pPr lvl="1"/>
            <a:r>
              <a:rPr lang="en-US" sz="1500" dirty="0">
                <a:solidFill>
                  <a:srgbClr val="191919"/>
                </a:solidFill>
                <a:ea typeface="+mn-lt"/>
                <a:cs typeface="+mn-lt"/>
              </a:rPr>
              <a:t>Coordinating with facilities planning in relation to the YSM Capital Plan for Budget and Long-Range Plan</a:t>
            </a:r>
          </a:p>
          <a:p>
            <a:r>
              <a:rPr lang="en-US" sz="1600" b="1" dirty="0">
                <a:solidFill>
                  <a:srgbClr val="191919"/>
                </a:solidFill>
                <a:ea typeface="+mn-lt"/>
                <a:cs typeface="+mn-lt"/>
              </a:rPr>
              <a:t>Calculate Space Costs.</a:t>
            </a:r>
            <a:r>
              <a:rPr lang="en-US" sz="1600" dirty="0">
                <a:solidFill>
                  <a:srgbClr val="191919"/>
                </a:solidFill>
                <a:ea typeface="+mn-lt"/>
                <a:cs typeface="+mn-lt"/>
              </a:rPr>
              <a:t> </a:t>
            </a:r>
          </a:p>
          <a:p>
            <a:pPr lvl="1"/>
            <a:r>
              <a:rPr lang="en-US" sz="1500" dirty="0">
                <a:solidFill>
                  <a:srgbClr val="191919"/>
                </a:solidFill>
                <a:ea typeface="+mn-lt"/>
                <a:cs typeface="+mn-lt"/>
              </a:rPr>
              <a:t>Calculating all space types in both owned and leased buildings</a:t>
            </a:r>
          </a:p>
          <a:p>
            <a:pPr lvl="1"/>
            <a:r>
              <a:rPr lang="en-US" sz="1500" dirty="0">
                <a:solidFill>
                  <a:srgbClr val="191919"/>
                </a:solidFill>
                <a:ea typeface="+mn-lt"/>
                <a:cs typeface="+mn-lt"/>
              </a:rPr>
              <a:t>Providing various analyses on scenarios related to space costing on an as-needed basis</a:t>
            </a:r>
          </a:p>
          <a:p>
            <a:r>
              <a:rPr lang="en-US" sz="1600" b="1" dirty="0">
                <a:solidFill>
                  <a:srgbClr val="191919"/>
                </a:solidFill>
                <a:ea typeface="+mn-lt"/>
                <a:cs typeface="+mn-lt"/>
              </a:rPr>
              <a:t>Billing Responsibilities.</a:t>
            </a:r>
          </a:p>
          <a:p>
            <a:pPr lvl="1"/>
            <a:r>
              <a:rPr lang="en-US" sz="1500" dirty="0">
                <a:solidFill>
                  <a:srgbClr val="191919"/>
                </a:solidFill>
                <a:ea typeface="+mn-lt"/>
                <a:cs typeface="+mn-lt"/>
              </a:rPr>
              <a:t>Space billing for patient care, space occupied by departments outside of YSM, and Research Rent in leased spaces</a:t>
            </a:r>
          </a:p>
          <a:p>
            <a:pPr lvl="1"/>
            <a:r>
              <a:rPr lang="en-US" sz="1500" dirty="0">
                <a:solidFill>
                  <a:srgbClr val="191919"/>
                </a:solidFill>
                <a:ea typeface="+mn-lt"/>
                <a:cs typeface="+mn-lt"/>
              </a:rPr>
              <a:t>ITS bundle (FTE &amp; Telecom) billing to departments on a quarterly basis in coordination with charges from ITS</a:t>
            </a:r>
            <a:endParaRPr lang="en-US" sz="1600" dirty="0">
              <a:ea typeface="Calibri"/>
              <a:cs typeface="Calibri"/>
            </a:endParaRPr>
          </a:p>
          <a:p>
            <a:r>
              <a:rPr lang="en-US" sz="1600" b="1" dirty="0">
                <a:solidFill>
                  <a:srgbClr val="191919"/>
                </a:solidFill>
                <a:ea typeface="+mn-lt"/>
                <a:cs typeface="+mn-lt"/>
              </a:rPr>
              <a:t>Collaboration with University Controller's Office.</a:t>
            </a:r>
            <a:endParaRPr lang="en-US" sz="1600" dirty="0">
              <a:solidFill>
                <a:srgbClr val="000000"/>
              </a:solidFill>
              <a:ea typeface="+mn-lt"/>
              <a:cs typeface="+mn-lt"/>
            </a:endParaRPr>
          </a:p>
          <a:p>
            <a:pPr lvl="1"/>
            <a:r>
              <a:rPr lang="en-US" sz="1500" dirty="0">
                <a:solidFill>
                  <a:srgbClr val="191919"/>
                </a:solidFill>
                <a:ea typeface="+mn-lt"/>
                <a:cs typeface="+mn-lt"/>
              </a:rPr>
              <a:t>Acting as a liaison between YSM and University Controller’s Office for moveable equipment inventory (MEI). This includes assisting with the MEI inventory, reviewing asset transfers, assisting with tagging, quality assurance checks on equipment and data in Workday, and providing guidance to departments as needed.</a:t>
            </a:r>
          </a:p>
          <a:p>
            <a:pPr lvl="1"/>
            <a:r>
              <a:rPr lang="en-US" sz="1500" dirty="0">
                <a:solidFill>
                  <a:srgbClr val="191919"/>
                </a:solidFill>
                <a:ea typeface="+mn-lt"/>
                <a:cs typeface="+mn-lt"/>
              </a:rPr>
              <a:t>Assisting the University Controller’s Office on the facilities and administrative (F&amp;A) rate proposals submitted to the federal government</a:t>
            </a:r>
          </a:p>
          <a:p>
            <a:r>
              <a:rPr lang="en-US" sz="1600" b="1" dirty="0">
                <a:solidFill>
                  <a:srgbClr val="191919"/>
                </a:solidFill>
                <a:ea typeface="+mn-lt"/>
                <a:cs typeface="+mn-lt"/>
              </a:rPr>
              <a:t>University Service Providers.</a:t>
            </a:r>
            <a:r>
              <a:rPr lang="en-US" sz="1600" dirty="0">
                <a:solidFill>
                  <a:srgbClr val="191919"/>
                </a:solidFill>
                <a:ea typeface="+mn-lt"/>
                <a:cs typeface="+mn-lt"/>
              </a:rPr>
              <a:t> </a:t>
            </a:r>
            <a:r>
              <a:rPr lang="en-US" sz="1500" dirty="0">
                <a:solidFill>
                  <a:srgbClr val="191919"/>
                </a:solidFill>
                <a:ea typeface="+mn-lt"/>
                <a:cs typeface="+mn-lt"/>
              </a:rPr>
              <a:t>Providing YSM guidance, training, quality assurance monitoring on billing, and ensuring compliance with policy in relation to University Service Providers</a:t>
            </a:r>
            <a:endParaRPr lang="en-US" sz="1600" dirty="0">
              <a:ea typeface="Calibri"/>
              <a:cs typeface="Calibri"/>
            </a:endParaRPr>
          </a:p>
          <a:p>
            <a:r>
              <a:rPr lang="en-US" sz="1600" b="1" dirty="0">
                <a:solidFill>
                  <a:srgbClr val="191919"/>
                </a:solidFill>
                <a:ea typeface="+mn-lt"/>
                <a:cs typeface="+mn-lt"/>
              </a:rPr>
              <a:t>Section 117 Reporting.</a:t>
            </a:r>
            <a:r>
              <a:rPr lang="en-US" sz="1500" dirty="0">
                <a:solidFill>
                  <a:srgbClr val="191919"/>
                </a:solidFill>
                <a:ea typeface="+mn-lt"/>
                <a:cs typeface="+mn-lt"/>
              </a:rPr>
              <a:t> Completing reporting for Foreign Transactions in relation to external revenue</a:t>
            </a:r>
          </a:p>
          <a:p>
            <a:endParaRPr lang="en-US" sz="1500" dirty="0">
              <a:solidFill>
                <a:srgbClr val="191919"/>
              </a:solidFill>
              <a:latin typeface="Calibri" panose="020F0502020204030204"/>
              <a:ea typeface="+mn-lt"/>
              <a:cs typeface="Calibri" panose="020F0502020204030204"/>
            </a:endParaRPr>
          </a:p>
          <a:p>
            <a:endParaRPr lang="en-US" sz="2000" dirty="0">
              <a:solidFill>
                <a:srgbClr val="000000"/>
              </a:solidFill>
              <a:latin typeface="inherit"/>
              <a:ea typeface="+mn-lt"/>
              <a:cs typeface="+mn-lt"/>
            </a:endParaRPr>
          </a:p>
        </p:txBody>
      </p:sp>
    </p:spTree>
    <p:extLst>
      <p:ext uri="{BB962C8B-B14F-4D97-AF65-F5344CB8AC3E}">
        <p14:creationId xmlns:p14="http://schemas.microsoft.com/office/powerpoint/2010/main" val="3060469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A0BE920-D9ED-4F48-98D1-5A37E306020B}"/>
              </a:ext>
            </a:extLst>
          </p:cNvPr>
          <p:cNvSpPr>
            <a:spLocks noGrp="1"/>
          </p:cNvSpPr>
          <p:nvPr>
            <p:ph type="title"/>
          </p:nvPr>
        </p:nvSpPr>
        <p:spPr>
          <a:xfrm>
            <a:off x="1" y="586855"/>
            <a:ext cx="3657599" cy="3387497"/>
          </a:xfrm>
        </p:spPr>
        <p:txBody>
          <a:bodyPr anchor="b">
            <a:normAutofit/>
          </a:bodyPr>
          <a:lstStyle/>
          <a:p>
            <a:pPr algn="r"/>
            <a:r>
              <a:rPr lang="en-US" dirty="0">
                <a:solidFill>
                  <a:srgbClr val="FFFFFF"/>
                </a:solidFill>
              </a:rPr>
              <a:t>Yale Medicine Cashiering Office</a:t>
            </a:r>
            <a:endParaRPr lang="en-US" dirty="0">
              <a:solidFill>
                <a:srgbClr val="FFFFFF"/>
              </a:solidFill>
              <a:cs typeface="Calibri Light"/>
            </a:endParaRPr>
          </a:p>
        </p:txBody>
      </p:sp>
      <p:sp>
        <p:nvSpPr>
          <p:cNvPr id="3" name="Content Placeholder 2">
            <a:extLst>
              <a:ext uri="{FF2B5EF4-FFF2-40B4-BE49-F238E27FC236}">
                <a16:creationId xmlns:a16="http://schemas.microsoft.com/office/drawing/2014/main" id="{2937732C-97ED-4FE9-A824-4CEA7533AD4A}"/>
              </a:ext>
            </a:extLst>
          </p:cNvPr>
          <p:cNvSpPr>
            <a:spLocks noGrp="1"/>
          </p:cNvSpPr>
          <p:nvPr>
            <p:ph idx="1"/>
          </p:nvPr>
        </p:nvSpPr>
        <p:spPr>
          <a:xfrm>
            <a:off x="4252666" y="175846"/>
            <a:ext cx="7587641" cy="6672016"/>
          </a:xfrm>
        </p:spPr>
        <p:txBody>
          <a:bodyPr anchor="ctr">
            <a:normAutofit/>
          </a:bodyPr>
          <a:lstStyle/>
          <a:p>
            <a:r>
              <a:rPr lang="en-US" sz="1600" b="1">
                <a:solidFill>
                  <a:srgbClr val="191919"/>
                </a:solidFill>
                <a:ea typeface="+mn-lt"/>
                <a:cs typeface="+mn-lt"/>
              </a:rPr>
              <a:t>Daily cash review. </a:t>
            </a:r>
            <a:endParaRPr lang="en-US" sz="1600">
              <a:solidFill>
                <a:srgbClr val="000000"/>
              </a:solidFill>
              <a:latin typeface="inherit"/>
              <a:ea typeface="+mn-lt"/>
              <a:cs typeface="+mn-lt"/>
            </a:endParaRPr>
          </a:p>
          <a:p>
            <a:pPr lvl="1"/>
            <a:r>
              <a:rPr lang="en-US" sz="1600">
                <a:solidFill>
                  <a:srgbClr val="191919"/>
                </a:solidFill>
                <a:ea typeface="+mn-lt"/>
                <a:cs typeface="+mn-lt"/>
              </a:rPr>
              <a:t>Reviewing all electronic cash receipts posted to the Yale Medicine (YM) patient care bank account</a:t>
            </a:r>
            <a:endParaRPr lang="en-US" sz="1600">
              <a:solidFill>
                <a:srgbClr val="000000"/>
              </a:solidFill>
              <a:ea typeface="+mn-lt"/>
              <a:cs typeface="+mn-lt"/>
            </a:endParaRPr>
          </a:p>
          <a:p>
            <a:pPr lvl="1"/>
            <a:r>
              <a:rPr lang="en-US" sz="1600">
                <a:solidFill>
                  <a:srgbClr val="191919"/>
                </a:solidFill>
                <a:ea typeface="+mn-lt"/>
                <a:cs typeface="+mn-lt"/>
              </a:rPr>
              <a:t>Daily review and deposit of all payments received via US mail</a:t>
            </a:r>
            <a:endParaRPr lang="en-US" sz="1600">
              <a:ea typeface="Calibri"/>
              <a:cs typeface="Calibri"/>
            </a:endParaRPr>
          </a:p>
          <a:p>
            <a:r>
              <a:rPr lang="en-US" sz="1600" b="1">
                <a:solidFill>
                  <a:srgbClr val="191919"/>
                </a:solidFill>
                <a:ea typeface="+mn-lt"/>
                <a:cs typeface="+mn-lt"/>
              </a:rPr>
              <a:t>Credit Card Transactions.</a:t>
            </a:r>
            <a:r>
              <a:rPr lang="en-US" sz="1600">
                <a:solidFill>
                  <a:srgbClr val="191919"/>
                </a:solidFill>
                <a:ea typeface="+mn-lt"/>
                <a:cs typeface="+mn-lt"/>
              </a:rPr>
              <a:t> Maintaining and monitoring credit card transaction processing system, including inventory of YM credit card machine merchant identification (MID) numbers and processing card payments received in non-electronic forms</a:t>
            </a:r>
            <a:endParaRPr lang="en-US" sz="1600">
              <a:ea typeface="Calibri"/>
              <a:cs typeface="Calibri"/>
            </a:endParaRPr>
          </a:p>
          <a:p>
            <a:r>
              <a:rPr lang="en-US" sz="1600" b="1">
                <a:solidFill>
                  <a:srgbClr val="191919"/>
                </a:solidFill>
                <a:ea typeface="+mn-lt"/>
                <a:cs typeface="+mn-lt"/>
              </a:rPr>
              <a:t>Cash Drawer Monitoring.</a:t>
            </a:r>
            <a:r>
              <a:rPr lang="en-US" sz="1600">
                <a:solidFill>
                  <a:srgbClr val="191919"/>
                </a:solidFill>
                <a:ea typeface="+mn-lt"/>
                <a:cs typeface="+mn-lt"/>
              </a:rPr>
              <a:t> Reviewing, reconciling, and closing cash drawers located at patient care clinic locations</a:t>
            </a:r>
            <a:endParaRPr lang="en-US" sz="1600">
              <a:ea typeface="Calibri"/>
              <a:cs typeface="Calibri"/>
            </a:endParaRPr>
          </a:p>
          <a:p>
            <a:r>
              <a:rPr lang="en-US" sz="1600" b="1">
                <a:solidFill>
                  <a:srgbClr val="191919"/>
                </a:solidFill>
                <a:ea typeface="+mn-lt"/>
                <a:cs typeface="+mn-lt"/>
              </a:rPr>
              <a:t>Ad Hoc Duties.</a:t>
            </a:r>
            <a:r>
              <a:rPr lang="en-US" sz="1600">
                <a:solidFill>
                  <a:srgbClr val="191919"/>
                </a:solidFill>
                <a:ea typeface="+mn-lt"/>
                <a:cs typeface="+mn-lt"/>
              </a:rPr>
              <a:t> Analyzing and resolving issues, including unidentified cash payments, onboarding matters, cash transit bag matters, etc.</a:t>
            </a:r>
            <a:endParaRPr lang="en-US" sz="1600">
              <a:ea typeface="+mn-lt"/>
              <a:cs typeface="+mn-lt"/>
            </a:endParaRPr>
          </a:p>
          <a:p>
            <a:endParaRPr lang="en-US" sz="1500">
              <a:solidFill>
                <a:srgbClr val="191919"/>
              </a:solidFill>
              <a:cs typeface="Calibri"/>
            </a:endParaRPr>
          </a:p>
          <a:p>
            <a:pPr algn="l">
              <a:buFont typeface="Arial" panose="020B0604020202020204" pitchFamily="34" charset="0"/>
              <a:buChar char="•"/>
            </a:pPr>
            <a:endParaRPr lang="en-US" sz="2000" b="0" i="0">
              <a:solidFill>
                <a:srgbClr val="000000"/>
              </a:solidFill>
              <a:effectLst/>
              <a:latin typeface="inherit"/>
            </a:endParaRPr>
          </a:p>
        </p:txBody>
      </p:sp>
    </p:spTree>
    <p:extLst>
      <p:ext uri="{BB962C8B-B14F-4D97-AF65-F5344CB8AC3E}">
        <p14:creationId xmlns:p14="http://schemas.microsoft.com/office/powerpoint/2010/main" val="3983394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A0BE920-D9ED-4F48-98D1-5A37E306020B}"/>
              </a:ext>
            </a:extLst>
          </p:cNvPr>
          <p:cNvSpPr>
            <a:spLocks noGrp="1"/>
          </p:cNvSpPr>
          <p:nvPr>
            <p:ph type="title"/>
          </p:nvPr>
        </p:nvSpPr>
        <p:spPr>
          <a:xfrm>
            <a:off x="1" y="586855"/>
            <a:ext cx="3657599" cy="3387497"/>
          </a:xfrm>
        </p:spPr>
        <p:txBody>
          <a:bodyPr anchor="b">
            <a:normAutofit/>
          </a:bodyPr>
          <a:lstStyle/>
          <a:p>
            <a:pPr algn="r"/>
            <a:r>
              <a:rPr lang="en-US" dirty="0">
                <a:solidFill>
                  <a:srgbClr val="FFFFFF"/>
                </a:solidFill>
              </a:rPr>
              <a:t>Grant &amp; Contract Support &amp; Analysis</a:t>
            </a:r>
            <a:endParaRPr lang="en-US" dirty="0"/>
          </a:p>
        </p:txBody>
      </p:sp>
      <p:sp>
        <p:nvSpPr>
          <p:cNvPr id="3" name="Content Placeholder 2">
            <a:extLst>
              <a:ext uri="{FF2B5EF4-FFF2-40B4-BE49-F238E27FC236}">
                <a16:creationId xmlns:a16="http://schemas.microsoft.com/office/drawing/2014/main" id="{2937732C-97ED-4FE9-A824-4CEA7533AD4A}"/>
              </a:ext>
            </a:extLst>
          </p:cNvPr>
          <p:cNvSpPr>
            <a:spLocks noGrp="1"/>
          </p:cNvSpPr>
          <p:nvPr>
            <p:ph idx="1"/>
          </p:nvPr>
        </p:nvSpPr>
        <p:spPr>
          <a:xfrm>
            <a:off x="4252666" y="175846"/>
            <a:ext cx="7587641" cy="6672016"/>
          </a:xfrm>
        </p:spPr>
        <p:txBody>
          <a:bodyPr vert="horz" lIns="91440" tIns="45720" rIns="91440" bIns="45720" rtlCol="0" anchor="ctr">
            <a:noAutofit/>
          </a:bodyPr>
          <a:lstStyle/>
          <a:p>
            <a:endParaRPr lang="en-US" sz="1600" b="1">
              <a:solidFill>
                <a:srgbClr val="191919"/>
              </a:solidFill>
              <a:ea typeface="+mn-lt"/>
              <a:cs typeface="+mn-lt"/>
            </a:endParaRPr>
          </a:p>
          <a:p>
            <a:r>
              <a:rPr lang="en-US" sz="1600" b="1">
                <a:solidFill>
                  <a:srgbClr val="191919"/>
                </a:solidFill>
                <a:ea typeface="+mn-lt"/>
                <a:cs typeface="+mn-lt"/>
              </a:rPr>
              <a:t>Effort report monitoring. </a:t>
            </a:r>
            <a:r>
              <a:rPr lang="en-US" sz="1600">
                <a:solidFill>
                  <a:srgbClr val="191919"/>
                </a:solidFill>
                <a:ea typeface="+mn-lt"/>
                <a:cs typeface="+mn-lt"/>
              </a:rPr>
              <a:t>Includes biannual review and notification of departments of past due uncertified effort</a:t>
            </a:r>
            <a:endParaRPr lang="en-US" sz="1600">
              <a:latin typeface="inherit"/>
              <a:cs typeface="Calibri"/>
            </a:endParaRPr>
          </a:p>
          <a:p>
            <a:r>
              <a:rPr lang="en-US" sz="1600" b="1">
                <a:solidFill>
                  <a:srgbClr val="191919"/>
                </a:solidFill>
                <a:ea typeface="+mn-lt"/>
                <a:cs typeface="+mn-lt"/>
              </a:rPr>
              <a:t>Blue Ridge Institute for Medical Research review.</a:t>
            </a:r>
            <a:r>
              <a:rPr lang="en-US" sz="1600">
                <a:solidFill>
                  <a:srgbClr val="191919"/>
                </a:solidFill>
                <a:ea typeface="+mn-lt"/>
                <a:cs typeface="+mn-lt"/>
              </a:rPr>
              <a:t> Review and quality assure principal investigator (PI) departments in the National Institutes of Health (NIH) report that feeds Blue Ridge rankings. Review and quality assure the PI departments in the Blue Ridge ranking table to be sure that PIs are consistent with NIH cleaned PIs</a:t>
            </a:r>
            <a:endParaRPr lang="en-US" sz="1600">
              <a:cs typeface="Calibri"/>
            </a:endParaRPr>
          </a:p>
          <a:p>
            <a:r>
              <a:rPr lang="en-US" sz="1600" b="1">
                <a:solidFill>
                  <a:srgbClr val="191919"/>
                </a:solidFill>
                <a:ea typeface="+mn-lt"/>
                <a:cs typeface="+mn-lt"/>
              </a:rPr>
              <a:t>US News &amp; World Report (USNWR) Survey. </a:t>
            </a:r>
            <a:r>
              <a:rPr lang="en-US" sz="1600">
                <a:solidFill>
                  <a:srgbClr val="191919"/>
                </a:solidFill>
                <a:ea typeface="+mn-lt"/>
                <a:cs typeface="+mn-lt"/>
              </a:rPr>
              <a:t>Developing NIH funding amounts and PI and faculty counts from the university’s internal Integrated Research Enterprise Solution (IRES) data for the USNWR ranking tables. Cleaning and performing quality assurance procedures over data for completeness</a:t>
            </a:r>
            <a:endParaRPr lang="en-US" sz="1600">
              <a:cs typeface="Calibri"/>
            </a:endParaRPr>
          </a:p>
          <a:p>
            <a:r>
              <a:rPr lang="en-US" sz="1600" b="1">
                <a:solidFill>
                  <a:srgbClr val="191919"/>
                </a:solidFill>
                <a:ea typeface="+mn-lt"/>
                <a:cs typeface="+mn-lt"/>
              </a:rPr>
              <a:t>AAMC and Related Surveys.</a:t>
            </a:r>
            <a:r>
              <a:rPr lang="en-US" sz="1600">
                <a:solidFill>
                  <a:srgbClr val="191919"/>
                </a:solidFill>
                <a:ea typeface="+mn-lt"/>
                <a:cs typeface="+mn-lt"/>
              </a:rPr>
              <a:t> Developing grant and contracts (G&amp;C) spending numbers needed for a variety of surveys</a:t>
            </a:r>
            <a:endParaRPr lang="en-US" sz="1600">
              <a:cs typeface="Calibri" panose="020F0502020204030204"/>
            </a:endParaRPr>
          </a:p>
          <a:p>
            <a:r>
              <a:rPr lang="en-US" sz="1600" b="1">
                <a:solidFill>
                  <a:srgbClr val="191919"/>
                </a:solidFill>
                <a:ea typeface="+mn-lt"/>
                <a:cs typeface="+mn-lt"/>
              </a:rPr>
              <a:t>Rebate and Costing Analysis.</a:t>
            </a:r>
            <a:r>
              <a:rPr lang="en-US" sz="1600">
                <a:solidFill>
                  <a:srgbClr val="191919"/>
                </a:solidFill>
                <a:ea typeface="+mn-lt"/>
                <a:cs typeface="+mn-lt"/>
              </a:rPr>
              <a:t> Calculating F&amp;A rebates associated with Molecular Biophysics and Biochemistry (MB&amp;B) and Connecticut Mental health Center (CMHC) located awards and PIs. Ad hoc support for G&amp;C costing matters</a:t>
            </a:r>
            <a:endParaRPr lang="en-US" sz="1600">
              <a:cs typeface="Calibri" panose="020F0502020204030204"/>
            </a:endParaRPr>
          </a:p>
          <a:p>
            <a:r>
              <a:rPr lang="en-US" sz="1600" b="1">
                <a:solidFill>
                  <a:srgbClr val="191919"/>
                </a:solidFill>
                <a:ea typeface="+mn-lt"/>
                <a:cs typeface="+mn-lt"/>
              </a:rPr>
              <a:t>F&amp;A Rate Negotiations.</a:t>
            </a:r>
            <a:r>
              <a:rPr lang="en-US" sz="1600">
                <a:solidFill>
                  <a:srgbClr val="191919"/>
                </a:solidFill>
                <a:ea typeface="+mn-lt"/>
                <a:cs typeface="+mn-lt"/>
              </a:rPr>
              <a:t> Providing general support for the F&amp;A rate team, including analysis of cost share, subcontract, purpose codes and location codes. Calculate the YSM centric CMHC rate</a:t>
            </a:r>
            <a:endParaRPr lang="en-US" sz="1600">
              <a:cs typeface="Calibri" panose="020F0502020204030204"/>
            </a:endParaRPr>
          </a:p>
          <a:p>
            <a:r>
              <a:rPr lang="en-US" sz="1600" b="1">
                <a:solidFill>
                  <a:srgbClr val="191919"/>
                </a:solidFill>
                <a:ea typeface="+mn-lt"/>
                <a:cs typeface="+mn-lt"/>
              </a:rPr>
              <a:t>Ad hoc analysis. </a:t>
            </a:r>
            <a:r>
              <a:rPr lang="en-US" sz="1600">
                <a:solidFill>
                  <a:srgbClr val="191919"/>
                </a:solidFill>
                <a:ea typeface="+mn-lt"/>
                <a:cs typeface="+mn-lt"/>
              </a:rPr>
              <a:t>Analysis of all G&amp;C related matters that elevate to the YSM Controller’s Office</a:t>
            </a:r>
            <a:endParaRPr lang="en-US" sz="1600">
              <a:cs typeface="Calibri" panose="020F0502020204030204"/>
            </a:endParaRPr>
          </a:p>
          <a:p>
            <a:endParaRPr lang="en-US" sz="1400">
              <a:solidFill>
                <a:srgbClr val="191919"/>
              </a:solidFill>
              <a:cs typeface="Calibri"/>
            </a:endParaRPr>
          </a:p>
          <a:p>
            <a:pPr algn="l">
              <a:buFont typeface="Arial" panose="020B0604020202020204" pitchFamily="34" charset="0"/>
              <a:buChar char="•"/>
            </a:pPr>
            <a:endParaRPr lang="en-US" sz="2000" b="0" i="0">
              <a:solidFill>
                <a:srgbClr val="000000"/>
              </a:solidFill>
              <a:effectLst/>
              <a:latin typeface="inherit"/>
            </a:endParaRPr>
          </a:p>
        </p:txBody>
      </p:sp>
    </p:spTree>
    <p:extLst>
      <p:ext uri="{BB962C8B-B14F-4D97-AF65-F5344CB8AC3E}">
        <p14:creationId xmlns:p14="http://schemas.microsoft.com/office/powerpoint/2010/main" val="1630724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A0BE920-D9ED-4F48-98D1-5A37E306020B}"/>
              </a:ext>
            </a:extLst>
          </p:cNvPr>
          <p:cNvSpPr>
            <a:spLocks noGrp="1"/>
          </p:cNvSpPr>
          <p:nvPr>
            <p:ph type="title"/>
          </p:nvPr>
        </p:nvSpPr>
        <p:spPr>
          <a:xfrm>
            <a:off x="1" y="586855"/>
            <a:ext cx="3657599" cy="3387497"/>
          </a:xfrm>
        </p:spPr>
        <p:txBody>
          <a:bodyPr anchor="b">
            <a:normAutofit/>
          </a:bodyPr>
          <a:lstStyle/>
          <a:p>
            <a:pPr algn="r"/>
            <a:r>
              <a:rPr lang="en-US" dirty="0">
                <a:solidFill>
                  <a:srgbClr val="FFFFFF"/>
                </a:solidFill>
              </a:rPr>
              <a:t>Centralized Billing</a:t>
            </a:r>
            <a:endParaRPr lang="en-US" dirty="0"/>
          </a:p>
        </p:txBody>
      </p:sp>
      <p:sp>
        <p:nvSpPr>
          <p:cNvPr id="3" name="Content Placeholder 2">
            <a:extLst>
              <a:ext uri="{FF2B5EF4-FFF2-40B4-BE49-F238E27FC236}">
                <a16:creationId xmlns:a16="http://schemas.microsoft.com/office/drawing/2014/main" id="{2937732C-97ED-4FE9-A824-4CEA7533AD4A}"/>
              </a:ext>
            </a:extLst>
          </p:cNvPr>
          <p:cNvSpPr>
            <a:spLocks noGrp="1"/>
          </p:cNvSpPr>
          <p:nvPr>
            <p:ph idx="1"/>
          </p:nvPr>
        </p:nvSpPr>
        <p:spPr>
          <a:xfrm>
            <a:off x="4252666" y="458523"/>
            <a:ext cx="7587641" cy="6672016"/>
          </a:xfrm>
        </p:spPr>
        <p:txBody>
          <a:bodyPr anchor="ctr">
            <a:normAutofit/>
          </a:bodyPr>
          <a:lstStyle/>
          <a:p>
            <a:endParaRPr lang="en-US" sz="1600">
              <a:cs typeface="Calibri"/>
            </a:endParaRPr>
          </a:p>
          <a:p>
            <a:r>
              <a:rPr lang="en-US" sz="1600" b="1">
                <a:solidFill>
                  <a:srgbClr val="191919"/>
                </a:solidFill>
                <a:ea typeface="+mn-lt"/>
                <a:cs typeface="+mn-lt"/>
              </a:rPr>
              <a:t>Invoicing for all YSM departments.</a:t>
            </a:r>
            <a:endParaRPr lang="en-US" sz="1600">
              <a:solidFill>
                <a:srgbClr val="000000"/>
              </a:solidFill>
              <a:ea typeface="+mn-lt"/>
              <a:cs typeface="+mn-lt"/>
            </a:endParaRPr>
          </a:p>
          <a:p>
            <a:pPr lvl="1"/>
            <a:r>
              <a:rPr lang="en-US" sz="1600">
                <a:solidFill>
                  <a:srgbClr val="191919"/>
                </a:solidFill>
                <a:ea typeface="+mn-lt"/>
                <a:cs typeface="+mn-lt"/>
              </a:rPr>
              <a:t>Departments contact this team for all non-sponsored invoicing requests (except for Keck Labs, OnCore and the Yale Center for Emotional Intelligence (YCEI) invoiced through the applicable sub-system).  </a:t>
            </a:r>
            <a:endParaRPr lang="en-US" sz="1600">
              <a:solidFill>
                <a:srgbClr val="000000"/>
              </a:solidFill>
              <a:ea typeface="+mn-lt"/>
              <a:cs typeface="+mn-lt"/>
            </a:endParaRPr>
          </a:p>
          <a:p>
            <a:pPr lvl="1"/>
            <a:r>
              <a:rPr lang="en-US" sz="1600">
                <a:solidFill>
                  <a:srgbClr val="191919"/>
                </a:solidFill>
                <a:ea typeface="+mn-lt"/>
                <a:cs typeface="+mn-lt"/>
              </a:rPr>
              <a:t>Departments send this team IPA contracts, and they set up these schedules in Workday. </a:t>
            </a:r>
            <a:endParaRPr lang="en-US" sz="1600">
              <a:solidFill>
                <a:srgbClr val="000000"/>
              </a:solidFill>
              <a:ea typeface="+mn-lt"/>
              <a:cs typeface="+mn-lt"/>
            </a:endParaRPr>
          </a:p>
          <a:p>
            <a:pPr lvl="2"/>
            <a:r>
              <a:rPr lang="en-US" sz="1600">
                <a:solidFill>
                  <a:srgbClr val="191919"/>
                </a:solidFill>
                <a:ea typeface="+mn-lt"/>
                <a:cs typeface="+mn-lt"/>
              </a:rPr>
              <a:t>Actively working with departments to monitor fund balances for inconsistencies in salary charging and contract compliance.</a:t>
            </a:r>
            <a:endParaRPr lang="en-US">
              <a:solidFill>
                <a:srgbClr val="000000"/>
              </a:solidFill>
              <a:ea typeface="+mn-lt"/>
              <a:cs typeface="+mn-lt"/>
            </a:endParaRPr>
          </a:p>
          <a:p>
            <a:pPr marL="228600" lvl="2"/>
            <a:r>
              <a:rPr lang="en-US" sz="1600" b="1">
                <a:solidFill>
                  <a:srgbClr val="191919"/>
                </a:solidFill>
                <a:ea typeface="+mn-lt"/>
                <a:cs typeface="+mn-lt"/>
              </a:rPr>
              <a:t>Receiving and setting up contracts. </a:t>
            </a:r>
            <a:r>
              <a:rPr lang="en-US" sz="1600">
                <a:solidFill>
                  <a:srgbClr val="191919"/>
                </a:solidFill>
                <a:ea typeface="+mn-lt"/>
                <a:cs typeface="+mn-lt"/>
              </a:rPr>
              <a:t>Setting up contracts and associated billing schedules in Workday that are provided by departments.  </a:t>
            </a:r>
            <a:endParaRPr lang="en-US">
              <a:cs typeface="Calibri"/>
            </a:endParaRPr>
          </a:p>
          <a:p>
            <a:r>
              <a:rPr lang="en-US" sz="1600" b="1">
                <a:solidFill>
                  <a:srgbClr val="191919"/>
                </a:solidFill>
                <a:ea typeface="+mn-lt"/>
                <a:cs typeface="+mn-lt"/>
              </a:rPr>
              <a:t>Monitoring the YSM accounts receivable (i.e., non-Epic)</a:t>
            </a:r>
            <a:r>
              <a:rPr lang="en-US" sz="1600">
                <a:solidFill>
                  <a:srgbClr val="191919"/>
                </a:solidFill>
                <a:ea typeface="+mn-lt"/>
                <a:cs typeface="+mn-lt"/>
              </a:rPr>
              <a:t>. </a:t>
            </a:r>
          </a:p>
          <a:p>
            <a:pPr lvl="1"/>
            <a:r>
              <a:rPr lang="en-US" sz="1600">
                <a:solidFill>
                  <a:srgbClr val="191919"/>
                </a:solidFill>
                <a:ea typeface="+mn-lt"/>
                <a:cs typeface="+mn-lt"/>
              </a:rPr>
              <a:t>Monitoring of the receivables for the sub-system interfaces noted above and distribution of reports to departments on a quarterly basis</a:t>
            </a:r>
          </a:p>
          <a:p>
            <a:pPr lvl="1"/>
            <a:r>
              <a:rPr lang="en-US" sz="1600">
                <a:solidFill>
                  <a:srgbClr val="191919"/>
                </a:solidFill>
                <a:ea typeface="+mn-lt"/>
                <a:cs typeface="+mn-lt"/>
              </a:rPr>
              <a:t>Communicating with customers regarding payment collection for invoices generated by this team.  </a:t>
            </a:r>
            <a:endParaRPr lang="en-US">
              <a:solidFill>
                <a:srgbClr val="000000"/>
              </a:solidFill>
              <a:ea typeface="+mn-lt"/>
              <a:cs typeface="+mn-lt"/>
            </a:endParaRPr>
          </a:p>
          <a:p>
            <a:pPr lvl="1"/>
            <a:r>
              <a:rPr lang="en-US" sz="1600">
                <a:solidFill>
                  <a:srgbClr val="191919"/>
                </a:solidFill>
                <a:ea typeface="+mn-lt"/>
                <a:cs typeface="+mn-lt"/>
              </a:rPr>
              <a:t>Working with departments to write off accounts receivable balances in accordance with YSM's write off policy.</a:t>
            </a:r>
            <a:endParaRPr lang="en-US">
              <a:ea typeface="Calibri"/>
              <a:cs typeface="Calibri"/>
            </a:endParaRPr>
          </a:p>
          <a:p>
            <a:r>
              <a:rPr lang="en-US" sz="1600" b="1">
                <a:solidFill>
                  <a:srgbClr val="191919"/>
                </a:solidFill>
                <a:ea typeface="+mn-lt"/>
                <a:cs typeface="+mn-lt"/>
              </a:rPr>
              <a:t>Customer service.</a:t>
            </a:r>
            <a:r>
              <a:rPr lang="en-US" sz="1600">
                <a:solidFill>
                  <a:srgbClr val="191919"/>
                </a:solidFill>
                <a:ea typeface="+mn-lt"/>
                <a:cs typeface="+mn-lt"/>
              </a:rPr>
              <a:t> </a:t>
            </a:r>
            <a:endParaRPr lang="en-US" sz="1600">
              <a:solidFill>
                <a:srgbClr val="000000"/>
              </a:solidFill>
              <a:ea typeface="+mn-lt"/>
              <a:cs typeface="+mn-lt"/>
            </a:endParaRPr>
          </a:p>
          <a:p>
            <a:pPr lvl="1"/>
            <a:r>
              <a:rPr lang="en-US" sz="1600">
                <a:solidFill>
                  <a:srgbClr val="191919"/>
                </a:solidFill>
                <a:ea typeface="+mn-lt"/>
                <a:cs typeface="+mn-lt"/>
              </a:rPr>
              <a:t>Acting as the first contact for all customer form requests and billing inquiries</a:t>
            </a:r>
            <a:endParaRPr lang="en-US" sz="1600">
              <a:solidFill>
                <a:srgbClr val="000000"/>
              </a:solidFill>
              <a:ea typeface="+mn-lt"/>
              <a:cs typeface="+mn-lt"/>
            </a:endParaRPr>
          </a:p>
          <a:p>
            <a:pPr lvl="1"/>
            <a:r>
              <a:rPr lang="en-US" sz="1600">
                <a:solidFill>
                  <a:srgbClr val="191919"/>
                </a:solidFill>
                <a:ea typeface="+mn-lt"/>
                <a:cs typeface="+mn-lt"/>
              </a:rPr>
              <a:t>Providing assistance to departments with items such as producing accounts receivable reports and responding to accounts receivable related inquiries, invoice editing, adjustments, and cancelations. </a:t>
            </a:r>
            <a:endParaRPr lang="en-US" sz="1600">
              <a:highlight>
                <a:srgbClr val="FFFF00"/>
              </a:highlight>
              <a:ea typeface="+mn-lt"/>
              <a:cs typeface="+mn-lt"/>
            </a:endParaRPr>
          </a:p>
          <a:p>
            <a:r>
              <a:rPr lang="en-US" sz="1600" b="1">
                <a:solidFill>
                  <a:srgbClr val="191919"/>
                </a:solidFill>
                <a:ea typeface="+mn-lt"/>
                <a:cs typeface="+mn-lt"/>
              </a:rPr>
              <a:t>Sales tax reporting. </a:t>
            </a:r>
            <a:r>
              <a:rPr lang="en-US" sz="1600">
                <a:solidFill>
                  <a:srgbClr val="191919"/>
                </a:solidFill>
                <a:ea typeface="+mn-lt"/>
                <a:cs typeface="+mn-lt"/>
              </a:rPr>
              <a:t>Monthly completion of the sales tax form and reporting to university General Accounting.</a:t>
            </a:r>
            <a:endParaRPr lang="en-US" sz="1600">
              <a:solidFill>
                <a:srgbClr val="191919"/>
              </a:solidFill>
              <a:cs typeface="Calibri" panose="020F0502020204030204"/>
            </a:endParaRPr>
          </a:p>
          <a:p>
            <a:endParaRPr lang="en-US" sz="1400">
              <a:solidFill>
                <a:srgbClr val="191919"/>
              </a:solidFill>
              <a:cs typeface="Calibri"/>
            </a:endParaRPr>
          </a:p>
          <a:p>
            <a:endParaRPr lang="en-US" sz="1400">
              <a:solidFill>
                <a:srgbClr val="191919"/>
              </a:solidFill>
              <a:cs typeface="Calibri"/>
            </a:endParaRPr>
          </a:p>
          <a:p>
            <a:pPr algn="l">
              <a:buFont typeface="Arial" panose="020B0604020202020204" pitchFamily="34" charset="0"/>
              <a:buChar char="•"/>
            </a:pPr>
            <a:endParaRPr lang="en-US" sz="2000" b="0" i="0">
              <a:solidFill>
                <a:srgbClr val="000000"/>
              </a:solidFill>
              <a:effectLst/>
              <a:latin typeface="inherit"/>
            </a:endParaRPr>
          </a:p>
        </p:txBody>
      </p:sp>
    </p:spTree>
    <p:extLst>
      <p:ext uri="{BB962C8B-B14F-4D97-AF65-F5344CB8AC3E}">
        <p14:creationId xmlns:p14="http://schemas.microsoft.com/office/powerpoint/2010/main" val="1160329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A0BE920-D9ED-4F48-98D1-5A37E306020B}"/>
              </a:ext>
            </a:extLst>
          </p:cNvPr>
          <p:cNvSpPr>
            <a:spLocks noGrp="1"/>
          </p:cNvSpPr>
          <p:nvPr>
            <p:ph type="title"/>
          </p:nvPr>
        </p:nvSpPr>
        <p:spPr>
          <a:xfrm>
            <a:off x="1" y="586855"/>
            <a:ext cx="3657599" cy="3387497"/>
          </a:xfrm>
        </p:spPr>
        <p:txBody>
          <a:bodyPr anchor="b">
            <a:normAutofit/>
          </a:bodyPr>
          <a:lstStyle/>
          <a:p>
            <a:pPr algn="r"/>
            <a:r>
              <a:rPr lang="en-US" dirty="0">
                <a:solidFill>
                  <a:srgbClr val="FFFFFF"/>
                </a:solidFill>
              </a:rPr>
              <a:t>Chart of Accounts &amp; Accounting Compliance</a:t>
            </a:r>
            <a:endParaRPr lang="en-US" dirty="0"/>
          </a:p>
        </p:txBody>
      </p:sp>
      <p:sp>
        <p:nvSpPr>
          <p:cNvPr id="3" name="Content Placeholder 2">
            <a:extLst>
              <a:ext uri="{FF2B5EF4-FFF2-40B4-BE49-F238E27FC236}">
                <a16:creationId xmlns:a16="http://schemas.microsoft.com/office/drawing/2014/main" id="{2937732C-97ED-4FE9-A824-4CEA7533AD4A}"/>
              </a:ext>
            </a:extLst>
          </p:cNvPr>
          <p:cNvSpPr>
            <a:spLocks noGrp="1"/>
          </p:cNvSpPr>
          <p:nvPr>
            <p:ph idx="1"/>
          </p:nvPr>
        </p:nvSpPr>
        <p:spPr>
          <a:xfrm>
            <a:off x="4252666" y="175846"/>
            <a:ext cx="7587641" cy="6672016"/>
          </a:xfrm>
        </p:spPr>
        <p:txBody>
          <a:bodyPr anchor="ctr">
            <a:normAutofit fontScale="92500" lnSpcReduction="10000"/>
          </a:bodyPr>
          <a:lstStyle/>
          <a:p>
            <a:endParaRPr lang="en-US" sz="1400">
              <a:solidFill>
                <a:srgbClr val="191919"/>
              </a:solidFill>
              <a:ea typeface="+mn-lt"/>
              <a:cs typeface="+mn-lt"/>
            </a:endParaRPr>
          </a:p>
          <a:p>
            <a:endParaRPr lang="en-US" sz="1400">
              <a:solidFill>
                <a:srgbClr val="191919"/>
              </a:solidFill>
              <a:ea typeface="+mn-lt"/>
              <a:cs typeface="+mn-lt"/>
            </a:endParaRPr>
          </a:p>
          <a:p>
            <a:endParaRPr lang="en-US" sz="1600" b="1">
              <a:solidFill>
                <a:srgbClr val="191919"/>
              </a:solidFill>
              <a:ea typeface="+mn-lt"/>
              <a:cs typeface="+mn-lt"/>
            </a:endParaRPr>
          </a:p>
          <a:p>
            <a:endParaRPr lang="en-US" sz="1600" b="1">
              <a:solidFill>
                <a:srgbClr val="191919"/>
              </a:solidFill>
              <a:ea typeface="+mn-lt"/>
              <a:cs typeface="+mn-lt"/>
            </a:endParaRPr>
          </a:p>
          <a:p>
            <a:r>
              <a:rPr lang="en-US" sz="1600" b="1">
                <a:solidFill>
                  <a:srgbClr val="191919"/>
                </a:solidFill>
                <a:ea typeface="+mn-lt"/>
                <a:cs typeface="+mn-lt"/>
              </a:rPr>
              <a:t>Chart of Accounts (COA).</a:t>
            </a:r>
            <a:r>
              <a:rPr lang="en-US" sz="1600">
                <a:solidFill>
                  <a:srgbClr val="191919"/>
                </a:solidFill>
                <a:ea typeface="+mn-lt"/>
                <a:cs typeface="+mn-lt"/>
              </a:rPr>
              <a:t> </a:t>
            </a:r>
            <a:endParaRPr lang="en-US" sz="1600">
              <a:solidFill>
                <a:srgbClr val="000000"/>
              </a:solidFill>
              <a:latin typeface="inherit"/>
              <a:ea typeface="+mn-lt"/>
              <a:cs typeface="+mn-lt"/>
            </a:endParaRPr>
          </a:p>
          <a:p>
            <a:pPr lvl="1"/>
            <a:r>
              <a:rPr lang="en-US" sz="1600">
                <a:solidFill>
                  <a:srgbClr val="191919"/>
                </a:solidFill>
                <a:ea typeface="+mn-lt"/>
                <a:cs typeface="+mn-lt"/>
              </a:rPr>
              <a:t>Developing, communicating, training, and advising on YSM COA guidance</a:t>
            </a:r>
          </a:p>
          <a:p>
            <a:pPr lvl="1"/>
            <a:r>
              <a:rPr lang="en-US" sz="1600">
                <a:solidFill>
                  <a:srgbClr val="191919"/>
                </a:solidFill>
                <a:ea typeface="+mn-lt"/>
                <a:cs typeface="+mn-lt"/>
              </a:rPr>
              <a:t>Managing COA segment requests – new, revisions, closures</a:t>
            </a:r>
          </a:p>
          <a:p>
            <a:pPr lvl="1"/>
            <a:r>
              <a:rPr lang="en-US" sz="1600">
                <a:solidFill>
                  <a:srgbClr val="191919"/>
                </a:solidFill>
                <a:ea typeface="+mn-lt"/>
                <a:cs typeface="+mn-lt"/>
              </a:rPr>
              <a:t>Monitoring COA segment usage</a:t>
            </a:r>
            <a:endParaRPr lang="en-US" sz="1600">
              <a:ea typeface="Calibri"/>
              <a:cs typeface="Calibri" panose="020F0502020204030204"/>
            </a:endParaRPr>
          </a:p>
          <a:p>
            <a:r>
              <a:rPr lang="en-US" sz="1600" b="1">
                <a:solidFill>
                  <a:srgbClr val="191919"/>
                </a:solidFill>
                <a:ea typeface="+mn-lt"/>
                <a:cs typeface="+mn-lt"/>
              </a:rPr>
              <a:t>Internal assessments. </a:t>
            </a:r>
            <a:r>
              <a:rPr lang="en-US" sz="1600">
                <a:solidFill>
                  <a:srgbClr val="191919"/>
                </a:solidFill>
                <a:ea typeface="+mn-lt"/>
                <a:cs typeface="+mn-lt"/>
              </a:rPr>
              <a:t>Managing YSM's automated assessments</a:t>
            </a:r>
            <a:endParaRPr lang="en-US" sz="1600">
              <a:ea typeface="Calibri"/>
              <a:cs typeface="Calibri"/>
            </a:endParaRPr>
          </a:p>
          <a:p>
            <a:r>
              <a:rPr lang="en-US" sz="1600" b="1">
                <a:solidFill>
                  <a:srgbClr val="191919"/>
                </a:solidFill>
                <a:ea typeface="+mn-lt"/>
                <a:cs typeface="+mn-lt"/>
              </a:rPr>
              <a:t>Policy oversight. </a:t>
            </a:r>
            <a:r>
              <a:rPr lang="en-US" sz="1600">
                <a:solidFill>
                  <a:srgbClr val="191919"/>
                </a:solidFill>
                <a:ea typeface="+mn-lt"/>
                <a:cs typeface="+mn-lt"/>
              </a:rPr>
              <a:t>Providing policy and procedure guidance, at times in consultation with university Compliance</a:t>
            </a:r>
            <a:endParaRPr lang="en-US" sz="1600">
              <a:solidFill>
                <a:srgbClr val="000000"/>
              </a:solidFill>
              <a:ea typeface="+mn-lt"/>
              <a:cs typeface="+mn-lt"/>
            </a:endParaRPr>
          </a:p>
          <a:p>
            <a:r>
              <a:rPr lang="en-US" sz="1600" b="1">
                <a:solidFill>
                  <a:srgbClr val="191919"/>
                </a:solidFill>
                <a:ea typeface="+mn-lt"/>
                <a:cs typeface="+mn-lt"/>
              </a:rPr>
              <a:t>Other transactional monitoring.</a:t>
            </a:r>
          </a:p>
          <a:p>
            <a:pPr lvl="1"/>
            <a:r>
              <a:rPr lang="en-US" sz="1600">
                <a:solidFill>
                  <a:srgbClr val="191919"/>
                </a:solidFill>
                <a:ea typeface="+mn-lt"/>
                <a:cs typeface="+mn-lt"/>
              </a:rPr>
              <a:t>Labor suspense</a:t>
            </a:r>
            <a:endParaRPr lang="en-US" sz="1600">
              <a:ea typeface="Calibri"/>
              <a:cs typeface="Calibri"/>
            </a:endParaRPr>
          </a:p>
          <a:p>
            <a:pPr lvl="1"/>
            <a:r>
              <a:rPr lang="en-US" sz="1600">
                <a:solidFill>
                  <a:srgbClr val="191919"/>
                </a:solidFill>
                <a:ea typeface="+mn-lt"/>
                <a:cs typeface="+mn-lt"/>
              </a:rPr>
              <a:t>Unapproved/un-expensed expense reports</a:t>
            </a:r>
            <a:endParaRPr lang="en-US" sz="1600">
              <a:ea typeface="+mn-lt"/>
              <a:cs typeface="+mn-lt"/>
            </a:endParaRPr>
          </a:p>
          <a:p>
            <a:pPr lvl="1"/>
            <a:r>
              <a:rPr lang="en-US" sz="1600">
                <a:solidFill>
                  <a:srgbClr val="191919"/>
                </a:solidFill>
                <a:ea typeface="+mn-lt"/>
                <a:cs typeface="+mn-lt"/>
              </a:rPr>
              <a:t>Invoices unpaid &gt;90 days</a:t>
            </a:r>
            <a:endParaRPr lang="en-US" sz="1600">
              <a:ea typeface="Calibri"/>
              <a:cs typeface="Calibri"/>
            </a:endParaRPr>
          </a:p>
          <a:p>
            <a:r>
              <a:rPr lang="en-US" sz="1600" b="1">
                <a:solidFill>
                  <a:srgbClr val="191919"/>
                </a:solidFill>
                <a:ea typeface="+mn-lt"/>
                <a:cs typeface="+mn-lt"/>
              </a:rPr>
              <a:t>Financial Review Checklists (FRC).</a:t>
            </a:r>
            <a:r>
              <a:rPr lang="en-US" sz="1600">
                <a:solidFill>
                  <a:srgbClr val="191919"/>
                </a:solidFill>
                <a:ea typeface="+mn-lt"/>
                <a:cs typeface="+mn-lt"/>
              </a:rPr>
              <a:t> Monitoring quarterly FRC certifications and performing follow-up procedures for exceptions</a:t>
            </a:r>
            <a:endParaRPr lang="en-US" sz="1600">
              <a:ea typeface="Calibri"/>
              <a:cs typeface="Calibri"/>
            </a:endParaRPr>
          </a:p>
          <a:p>
            <a:r>
              <a:rPr lang="en-US" sz="1600" b="1">
                <a:solidFill>
                  <a:srgbClr val="191919"/>
                </a:solidFill>
                <a:ea typeface="+mn-lt"/>
                <a:cs typeface="+mn-lt"/>
              </a:rPr>
              <a:t>Processing various adjustments and allocations to departments.</a:t>
            </a:r>
            <a:endParaRPr lang="en-US" sz="1600" b="1"/>
          </a:p>
          <a:p>
            <a:pPr lvl="1"/>
            <a:r>
              <a:rPr lang="en-US" sz="1600">
                <a:solidFill>
                  <a:srgbClr val="191919"/>
                </a:solidFill>
                <a:ea typeface="+mn-lt"/>
                <a:cs typeface="+mn-lt"/>
              </a:rPr>
              <a:t>F&amp;A/indirect cost rebates or adjustments</a:t>
            </a:r>
            <a:endParaRPr lang="en-US" sz="1600">
              <a:ea typeface="Calibri"/>
              <a:cs typeface="Calibri"/>
            </a:endParaRPr>
          </a:p>
          <a:p>
            <a:pPr lvl="1"/>
            <a:r>
              <a:rPr lang="en-US" sz="1600">
                <a:solidFill>
                  <a:srgbClr val="191919"/>
                </a:solidFill>
                <a:ea typeface="+mn-lt"/>
                <a:cs typeface="+mn-lt"/>
              </a:rPr>
              <a:t>GA allocation distribution</a:t>
            </a:r>
            <a:endParaRPr lang="en-US" sz="1600">
              <a:ea typeface="Calibri"/>
              <a:cs typeface="Calibri"/>
            </a:endParaRPr>
          </a:p>
          <a:p>
            <a:pPr lvl="1"/>
            <a:r>
              <a:rPr lang="en-US" sz="1600">
                <a:solidFill>
                  <a:srgbClr val="191919"/>
                </a:solidFill>
                <a:ea typeface="+mn-lt"/>
                <a:cs typeface="+mn-lt"/>
              </a:rPr>
              <a:t>Academic program support distribution</a:t>
            </a:r>
            <a:endParaRPr lang="en-US" sz="1600">
              <a:ea typeface="Calibri"/>
              <a:cs typeface="Calibri"/>
            </a:endParaRPr>
          </a:p>
          <a:p>
            <a:pPr lvl="1"/>
            <a:r>
              <a:rPr lang="en-US" sz="1600">
                <a:solidFill>
                  <a:srgbClr val="191919"/>
                </a:solidFill>
                <a:ea typeface="+mn-lt"/>
                <a:cs typeface="+mn-lt"/>
              </a:rPr>
              <a:t>Processing monthly administration allocations</a:t>
            </a:r>
            <a:endParaRPr lang="en-US" sz="1600">
              <a:ea typeface="Calibri"/>
              <a:cs typeface="Calibri"/>
            </a:endParaRPr>
          </a:p>
          <a:p>
            <a:r>
              <a:rPr lang="en-US" sz="1600" b="1">
                <a:solidFill>
                  <a:srgbClr val="191919"/>
                </a:solidFill>
                <a:ea typeface="+mn-lt"/>
                <a:cs typeface="+mn-lt"/>
              </a:rPr>
              <a:t>Managing YSM accounting guidelines and reference documents. </a:t>
            </a:r>
            <a:endParaRPr lang="en-US" sz="1600">
              <a:solidFill>
                <a:srgbClr val="000000"/>
              </a:solidFill>
              <a:ea typeface="+mn-lt"/>
              <a:cs typeface="+mn-lt"/>
            </a:endParaRPr>
          </a:p>
          <a:p>
            <a:pPr lvl="1"/>
            <a:r>
              <a:rPr lang="en-US" sz="1600">
                <a:solidFill>
                  <a:srgbClr val="191919"/>
                </a:solidFill>
                <a:ea typeface="+mn-lt"/>
                <a:cs typeface="+mn-lt"/>
              </a:rPr>
              <a:t>Cash sales</a:t>
            </a:r>
          </a:p>
          <a:p>
            <a:pPr lvl="1"/>
            <a:r>
              <a:rPr lang="en-US" sz="1600">
                <a:solidFill>
                  <a:srgbClr val="191919"/>
                </a:solidFill>
                <a:ea typeface="+mn-lt"/>
                <a:cs typeface="+mn-lt"/>
              </a:rPr>
              <a:t>Program usage</a:t>
            </a:r>
          </a:p>
          <a:p>
            <a:endParaRPr lang="en-US" sz="1400">
              <a:solidFill>
                <a:srgbClr val="191919"/>
              </a:solidFill>
              <a:ea typeface="Calibri" panose="020F0502020204030204"/>
              <a:cs typeface="Calibri"/>
            </a:endParaRPr>
          </a:p>
          <a:p>
            <a:endParaRPr lang="en-US" sz="2400">
              <a:solidFill>
                <a:srgbClr val="000000"/>
              </a:solidFill>
              <a:cs typeface="Calibri"/>
            </a:endParaRPr>
          </a:p>
          <a:p>
            <a:endParaRPr lang="en-US" sz="1400">
              <a:solidFill>
                <a:srgbClr val="191919"/>
              </a:solidFill>
              <a:cs typeface="Calibri"/>
            </a:endParaRPr>
          </a:p>
          <a:p>
            <a:endParaRPr lang="en-US" sz="1400">
              <a:solidFill>
                <a:srgbClr val="191919"/>
              </a:solidFill>
              <a:cs typeface="Calibri"/>
            </a:endParaRPr>
          </a:p>
          <a:p>
            <a:pPr algn="l">
              <a:buFont typeface="Arial" panose="020B0604020202020204" pitchFamily="34" charset="0"/>
              <a:buChar char="•"/>
            </a:pPr>
            <a:endParaRPr lang="en-US" sz="2000" b="0" i="0">
              <a:solidFill>
                <a:srgbClr val="000000"/>
              </a:solidFill>
              <a:effectLst/>
              <a:latin typeface="inherit"/>
              <a:cs typeface="Calibri"/>
            </a:endParaRPr>
          </a:p>
        </p:txBody>
      </p:sp>
    </p:spTree>
    <p:extLst>
      <p:ext uri="{BB962C8B-B14F-4D97-AF65-F5344CB8AC3E}">
        <p14:creationId xmlns:p14="http://schemas.microsoft.com/office/powerpoint/2010/main" val="1314443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A0BE920-D9ED-4F48-98D1-5A37E306020B}"/>
              </a:ext>
            </a:extLst>
          </p:cNvPr>
          <p:cNvSpPr>
            <a:spLocks noGrp="1"/>
          </p:cNvSpPr>
          <p:nvPr>
            <p:ph type="title"/>
          </p:nvPr>
        </p:nvSpPr>
        <p:spPr>
          <a:xfrm>
            <a:off x="1" y="586855"/>
            <a:ext cx="3657599" cy="3387497"/>
          </a:xfrm>
        </p:spPr>
        <p:txBody>
          <a:bodyPr anchor="b">
            <a:normAutofit/>
          </a:bodyPr>
          <a:lstStyle/>
          <a:p>
            <a:pPr algn="r"/>
            <a:r>
              <a:rPr lang="en-US" dirty="0">
                <a:solidFill>
                  <a:srgbClr val="FFFFFF"/>
                </a:solidFill>
              </a:rPr>
              <a:t>General Accounting &amp; Financial Reporting</a:t>
            </a:r>
            <a:endParaRPr lang="en-US" dirty="0"/>
          </a:p>
        </p:txBody>
      </p:sp>
      <p:sp>
        <p:nvSpPr>
          <p:cNvPr id="3" name="Content Placeholder 2">
            <a:extLst>
              <a:ext uri="{FF2B5EF4-FFF2-40B4-BE49-F238E27FC236}">
                <a16:creationId xmlns:a16="http://schemas.microsoft.com/office/drawing/2014/main" id="{2937732C-97ED-4FE9-A824-4CEA7533AD4A}"/>
              </a:ext>
            </a:extLst>
          </p:cNvPr>
          <p:cNvSpPr>
            <a:spLocks noGrp="1"/>
          </p:cNvSpPr>
          <p:nvPr>
            <p:ph idx="1"/>
          </p:nvPr>
        </p:nvSpPr>
        <p:spPr>
          <a:xfrm>
            <a:off x="4252666" y="443979"/>
            <a:ext cx="7587641" cy="7701072"/>
          </a:xfrm>
        </p:spPr>
        <p:txBody>
          <a:bodyPr anchor="ctr">
            <a:normAutofit/>
          </a:bodyPr>
          <a:lstStyle/>
          <a:p>
            <a:endParaRPr lang="en-US" sz="1600" dirty="0">
              <a:solidFill>
                <a:srgbClr val="191919"/>
              </a:solidFill>
              <a:ea typeface="+mn-lt"/>
              <a:cs typeface="+mn-lt"/>
            </a:endParaRPr>
          </a:p>
          <a:p>
            <a:endParaRPr lang="en-US" sz="1600" dirty="0">
              <a:solidFill>
                <a:srgbClr val="191919"/>
              </a:solidFill>
              <a:ea typeface="+mn-lt"/>
              <a:cs typeface="+mn-lt"/>
            </a:endParaRPr>
          </a:p>
          <a:p>
            <a:pPr lvl="1"/>
            <a:endParaRPr lang="en-US" sz="1200" b="1" dirty="0">
              <a:solidFill>
                <a:srgbClr val="191919"/>
              </a:solidFill>
              <a:ea typeface="+mn-lt"/>
              <a:cs typeface="+mn-lt"/>
            </a:endParaRPr>
          </a:p>
          <a:p>
            <a:r>
              <a:rPr lang="en-US" sz="1200" b="1" dirty="0">
                <a:solidFill>
                  <a:srgbClr val="191919"/>
                </a:solidFill>
                <a:ea typeface="+mn-lt"/>
                <a:cs typeface="+mn-lt"/>
              </a:rPr>
              <a:t>Financial statement preparation. </a:t>
            </a:r>
            <a:endParaRPr lang="en-US" sz="1200" b="1" dirty="0">
              <a:solidFill>
                <a:srgbClr val="000000"/>
              </a:solidFill>
              <a:latin typeface="inherit"/>
              <a:ea typeface="+mn-lt"/>
              <a:cs typeface="+mn-lt"/>
            </a:endParaRPr>
          </a:p>
          <a:p>
            <a:pPr lvl="1"/>
            <a:r>
              <a:rPr lang="en-US" sz="1200" dirty="0">
                <a:solidFill>
                  <a:srgbClr val="191919"/>
                </a:solidFill>
                <a:ea typeface="+mn-lt"/>
                <a:cs typeface="+mn-lt"/>
              </a:rPr>
              <a:t>Producing monthly financial statements to be used for decision-making purposes by senior leadership</a:t>
            </a:r>
          </a:p>
          <a:p>
            <a:pPr lvl="1"/>
            <a:r>
              <a:rPr lang="en-US" sz="1200" dirty="0">
                <a:solidFill>
                  <a:srgbClr val="191919"/>
                </a:solidFill>
                <a:ea typeface="+mn-lt"/>
                <a:cs typeface="+mn-lt"/>
              </a:rPr>
              <a:t>Producing year-end financial reporting and data</a:t>
            </a:r>
            <a:endParaRPr lang="en-US" sz="1200" b="1" dirty="0">
              <a:solidFill>
                <a:srgbClr val="000000"/>
              </a:solidFill>
              <a:ea typeface="+mn-lt"/>
              <a:cs typeface="+mn-lt"/>
            </a:endParaRPr>
          </a:p>
          <a:p>
            <a:pPr lvl="1"/>
            <a:endParaRPr lang="en-US" sz="1200" dirty="0">
              <a:solidFill>
                <a:srgbClr val="191919"/>
              </a:solidFill>
              <a:ea typeface="+mn-lt"/>
              <a:cs typeface="+mn-lt"/>
            </a:endParaRPr>
          </a:p>
          <a:p>
            <a:pPr marL="228600" lvl="1"/>
            <a:r>
              <a:rPr lang="en-US" sz="1200" b="1" dirty="0">
                <a:solidFill>
                  <a:srgbClr val="191919"/>
                </a:solidFill>
                <a:ea typeface="+mn-lt"/>
                <a:cs typeface="+mn-lt"/>
              </a:rPr>
              <a:t>Accounts Receivable Analysis.</a:t>
            </a:r>
            <a:endParaRPr lang="en-US" sz="1200" b="1" dirty="0">
              <a:solidFill>
                <a:srgbClr val="000000"/>
              </a:solidFill>
              <a:ea typeface="+mn-lt"/>
              <a:cs typeface="+mn-lt"/>
            </a:endParaRPr>
          </a:p>
          <a:p>
            <a:pPr lvl="1"/>
            <a:r>
              <a:rPr lang="en-US" sz="1200" dirty="0">
                <a:solidFill>
                  <a:srgbClr val="191919"/>
                </a:solidFill>
                <a:ea typeface="+mn-lt"/>
                <a:cs typeface="+mn-lt"/>
              </a:rPr>
              <a:t>Monthly Epic accounts receivable (AR) calculation of balance sheet reserves (i.e., contractual allowances, bad debt, charity care, and denials)</a:t>
            </a:r>
          </a:p>
          <a:p>
            <a:pPr lvl="2"/>
            <a:r>
              <a:rPr lang="en-US" sz="1200" dirty="0">
                <a:solidFill>
                  <a:srgbClr val="191919"/>
                </a:solidFill>
                <a:ea typeface="+mn-lt"/>
                <a:cs typeface="+mn-lt"/>
              </a:rPr>
              <a:t>Collaborating with YM administration on variance explanations. </a:t>
            </a:r>
            <a:endParaRPr lang="en-US" sz="1200" dirty="0">
              <a:solidFill>
                <a:srgbClr val="000000"/>
              </a:solidFill>
              <a:ea typeface="+mn-lt"/>
              <a:cs typeface="+mn-lt"/>
            </a:endParaRPr>
          </a:p>
          <a:p>
            <a:r>
              <a:rPr lang="en-US" sz="1200" b="1" dirty="0">
                <a:solidFill>
                  <a:srgbClr val="191919"/>
                </a:solidFill>
                <a:ea typeface="+mn-lt"/>
                <a:cs typeface="+mn-lt"/>
              </a:rPr>
              <a:t>Balance sheet reconciliations and certifications.</a:t>
            </a:r>
            <a:r>
              <a:rPr lang="en-US" sz="1200" dirty="0">
                <a:solidFill>
                  <a:srgbClr val="191919"/>
                </a:solidFill>
                <a:ea typeface="+mn-lt"/>
                <a:cs typeface="+mn-lt"/>
              </a:rPr>
              <a:t> </a:t>
            </a:r>
            <a:endParaRPr lang="en-US" sz="1200" dirty="0">
              <a:cs typeface="Calibri"/>
            </a:endParaRPr>
          </a:p>
          <a:p>
            <a:pPr lvl="1"/>
            <a:r>
              <a:rPr lang="en-US" sz="1200" dirty="0">
                <a:solidFill>
                  <a:srgbClr val="191919"/>
                </a:solidFill>
                <a:ea typeface="+mn-lt"/>
                <a:cs typeface="+mn-lt"/>
              </a:rPr>
              <a:t>Providing reconciliations for various quarterly balance sheet account certifications for the university</a:t>
            </a:r>
          </a:p>
          <a:p>
            <a:pPr lvl="2">
              <a:spcBef>
                <a:spcPts val="100"/>
              </a:spcBef>
            </a:pPr>
            <a:r>
              <a:rPr lang="en-US" sz="1200" dirty="0">
                <a:solidFill>
                  <a:srgbClr val="191919"/>
                </a:solidFill>
                <a:ea typeface="+mn-lt"/>
                <a:cs typeface="+mn-lt"/>
              </a:rPr>
              <a:t>YSM (non-patient, non-sponsored) accounts receivable </a:t>
            </a:r>
          </a:p>
          <a:p>
            <a:pPr lvl="2">
              <a:spcBef>
                <a:spcPts val="100"/>
              </a:spcBef>
            </a:pPr>
            <a:r>
              <a:rPr lang="en-US" sz="1200" dirty="0">
                <a:solidFill>
                  <a:srgbClr val="191919"/>
                </a:solidFill>
                <a:ea typeface="Calibri"/>
                <a:cs typeface="Calibri"/>
              </a:rPr>
              <a:t>Prepaids</a:t>
            </a:r>
          </a:p>
          <a:p>
            <a:pPr lvl="2">
              <a:spcBef>
                <a:spcPts val="100"/>
              </a:spcBef>
            </a:pPr>
            <a:r>
              <a:rPr lang="en-US" sz="1200" dirty="0">
                <a:solidFill>
                  <a:srgbClr val="191919"/>
                </a:solidFill>
                <a:ea typeface="+mn-lt"/>
                <a:cs typeface="+mn-lt"/>
              </a:rPr>
              <a:t>Investments</a:t>
            </a:r>
          </a:p>
          <a:p>
            <a:pPr lvl="2">
              <a:spcBef>
                <a:spcPts val="100"/>
              </a:spcBef>
            </a:pPr>
            <a:r>
              <a:rPr lang="en-US" sz="1200" dirty="0">
                <a:solidFill>
                  <a:srgbClr val="191919"/>
                </a:solidFill>
                <a:ea typeface="+mn-lt"/>
                <a:cs typeface="+mn-lt"/>
              </a:rPr>
              <a:t>Accruals</a:t>
            </a:r>
          </a:p>
          <a:p>
            <a:r>
              <a:rPr lang="en-US" sz="1200" b="1" dirty="0">
                <a:solidFill>
                  <a:srgbClr val="191919"/>
                </a:solidFill>
                <a:ea typeface="+mn-lt"/>
                <a:cs typeface="+mn-lt"/>
              </a:rPr>
              <a:t>External surveys.</a:t>
            </a:r>
            <a:r>
              <a:rPr lang="en-US" sz="1200" dirty="0">
                <a:solidFill>
                  <a:srgbClr val="191919"/>
                </a:solidFill>
                <a:ea typeface="+mn-lt"/>
                <a:cs typeface="+mn-lt"/>
              </a:rPr>
              <a:t> </a:t>
            </a:r>
            <a:endParaRPr lang="en-US" sz="1200" dirty="0">
              <a:solidFill>
                <a:srgbClr val="191919"/>
              </a:solidFill>
              <a:highlight>
                <a:srgbClr val="FFFF00"/>
              </a:highlight>
              <a:ea typeface="+mn-lt"/>
              <a:cs typeface="+mn-lt"/>
            </a:endParaRPr>
          </a:p>
          <a:p>
            <a:pPr lvl="1"/>
            <a:r>
              <a:rPr lang="en-US" sz="1200" dirty="0">
                <a:solidFill>
                  <a:srgbClr val="191919"/>
                </a:solidFill>
                <a:ea typeface="+mn-lt"/>
                <a:cs typeface="+mn-lt"/>
              </a:rPr>
              <a:t>Responding to external survey requests from the Association of American Medical Colleges (AAMC)</a:t>
            </a:r>
            <a:endParaRPr lang="en-US" sz="1200" dirty="0">
              <a:solidFill>
                <a:srgbClr val="000000"/>
              </a:solidFill>
              <a:ea typeface="+mn-lt"/>
              <a:cs typeface="+mn-lt"/>
            </a:endParaRPr>
          </a:p>
          <a:p>
            <a:pPr lvl="1"/>
            <a:r>
              <a:rPr lang="en-US" sz="1200" dirty="0">
                <a:solidFill>
                  <a:srgbClr val="191919"/>
                </a:solidFill>
                <a:ea typeface="+mn-lt"/>
                <a:cs typeface="+mn-lt"/>
              </a:rPr>
              <a:t>Includes compiling information from individuals around the School of Medicine and, where applicable, the broader university</a:t>
            </a:r>
            <a:endParaRPr lang="en-US" sz="1200" dirty="0">
              <a:ea typeface="Calibri"/>
              <a:cs typeface="Calibri"/>
            </a:endParaRPr>
          </a:p>
          <a:p>
            <a:r>
              <a:rPr lang="en-US" sz="1200" b="1" dirty="0">
                <a:solidFill>
                  <a:srgbClr val="191919"/>
                </a:solidFill>
                <a:ea typeface="+mn-lt"/>
                <a:cs typeface="+mn-lt"/>
              </a:rPr>
              <a:t>Audit support.</a:t>
            </a:r>
            <a:r>
              <a:rPr lang="en-US" sz="1200" dirty="0">
                <a:solidFill>
                  <a:srgbClr val="191919"/>
                </a:solidFill>
                <a:ea typeface="+mn-lt"/>
                <a:cs typeface="+mn-lt"/>
              </a:rPr>
              <a:t> </a:t>
            </a:r>
            <a:endParaRPr lang="en-US" sz="1200" dirty="0">
              <a:solidFill>
                <a:srgbClr val="000000"/>
              </a:solidFill>
              <a:ea typeface="+mn-lt"/>
              <a:cs typeface="+mn-lt"/>
            </a:endParaRPr>
          </a:p>
          <a:p>
            <a:pPr lvl="1"/>
            <a:r>
              <a:rPr lang="en-US" sz="1200" dirty="0">
                <a:solidFill>
                  <a:srgbClr val="191919"/>
                </a:solidFill>
                <a:ea typeface="+mn-lt"/>
                <a:cs typeface="+mn-lt"/>
              </a:rPr>
              <a:t>Supporting the university’s annual financial statement audit through the providing of reconciliations and other audit schedules as well explanations and follow-up inquiries regarding university account analyses</a:t>
            </a:r>
            <a:endParaRPr lang="en-US" sz="1200" dirty="0">
              <a:ea typeface="Calibri"/>
              <a:cs typeface="Calibri"/>
            </a:endParaRPr>
          </a:p>
          <a:p>
            <a:pPr lvl="1"/>
            <a:r>
              <a:rPr lang="en-US" sz="1200" dirty="0">
                <a:solidFill>
                  <a:srgbClr val="191919"/>
                </a:solidFill>
                <a:ea typeface="+mn-lt"/>
                <a:cs typeface="+mn-lt"/>
              </a:rPr>
              <a:t>Supporting departmental internal audits through review of and response to audit findings</a:t>
            </a:r>
          </a:p>
          <a:p>
            <a:r>
              <a:rPr lang="en-US" sz="1200" b="1" dirty="0">
                <a:solidFill>
                  <a:srgbClr val="191919"/>
                </a:solidFill>
                <a:ea typeface="+mn-lt"/>
                <a:cs typeface="+mn-lt"/>
              </a:rPr>
              <a:t>Other items. </a:t>
            </a:r>
            <a:endParaRPr lang="en-US" sz="1200" dirty="0">
              <a:solidFill>
                <a:srgbClr val="000000"/>
              </a:solidFill>
              <a:ea typeface="+mn-lt"/>
              <a:cs typeface="+mn-lt"/>
            </a:endParaRPr>
          </a:p>
          <a:p>
            <a:pPr lvl="1"/>
            <a:r>
              <a:rPr lang="en-US" sz="1200" dirty="0">
                <a:solidFill>
                  <a:srgbClr val="191919"/>
                </a:solidFill>
                <a:ea typeface="+mn-lt"/>
                <a:cs typeface="+mn-lt"/>
              </a:rPr>
              <a:t>Year-end guidance and training for YSM departments </a:t>
            </a:r>
            <a:endParaRPr lang="en-US" sz="1200" dirty="0">
              <a:solidFill>
                <a:srgbClr val="000000"/>
              </a:solidFill>
              <a:ea typeface="+mn-lt"/>
              <a:cs typeface="+mn-lt"/>
            </a:endParaRPr>
          </a:p>
          <a:p>
            <a:pPr lvl="1"/>
            <a:r>
              <a:rPr lang="en-US" sz="1200" dirty="0">
                <a:solidFill>
                  <a:srgbClr val="191919"/>
                </a:solidFill>
                <a:ea typeface="+mn-lt"/>
                <a:cs typeface="+mn-lt"/>
              </a:rPr>
              <a:t>Performing various monthly and quarterly journal entries</a:t>
            </a:r>
            <a:endParaRPr lang="en-US" sz="1200" dirty="0">
              <a:ea typeface="Calibri"/>
              <a:cs typeface="Calibri"/>
            </a:endParaRPr>
          </a:p>
          <a:p>
            <a:pPr lvl="1"/>
            <a:r>
              <a:rPr lang="en-US" sz="1200" dirty="0">
                <a:solidFill>
                  <a:srgbClr val="191919"/>
                </a:solidFill>
                <a:ea typeface="+mn-lt"/>
                <a:cs typeface="+mn-lt"/>
              </a:rPr>
              <a:t>Supporting the YSM Budget Office's work</a:t>
            </a:r>
          </a:p>
          <a:p>
            <a:pPr lvl="1"/>
            <a:r>
              <a:rPr lang="en-US" sz="1200" dirty="0">
                <a:solidFill>
                  <a:srgbClr val="191919"/>
                </a:solidFill>
                <a:ea typeface="+mn-lt"/>
                <a:cs typeface="+mn-lt"/>
              </a:rPr>
              <a:t>Alerting the YSM community of accounting and policy updates in assigned areas</a:t>
            </a:r>
            <a:endParaRPr lang="en-US" sz="1200" dirty="0">
              <a:ea typeface="Calibri"/>
              <a:cs typeface="Calibri"/>
            </a:endParaRPr>
          </a:p>
          <a:p>
            <a:pPr lvl="1"/>
            <a:r>
              <a:rPr lang="en-US" sz="1200" dirty="0">
                <a:solidFill>
                  <a:srgbClr val="191919"/>
                </a:solidFill>
                <a:ea typeface="+mn-lt"/>
                <a:cs typeface="+mn-lt"/>
              </a:rPr>
              <a:t>Contributing to the development of internal controls programs</a:t>
            </a:r>
            <a:endParaRPr lang="en-US" sz="1200" dirty="0">
              <a:ea typeface="Calibri"/>
              <a:cs typeface="Calibri"/>
            </a:endParaRPr>
          </a:p>
          <a:p>
            <a:pPr lvl="1"/>
            <a:r>
              <a:rPr lang="en-US" sz="1200" dirty="0">
                <a:solidFill>
                  <a:srgbClr val="191919"/>
                </a:solidFill>
                <a:ea typeface="+mn-lt"/>
                <a:cs typeface="+mn-lt"/>
              </a:rPr>
              <a:t>Developing and implementing best practices across YSM's departments</a:t>
            </a:r>
            <a:endParaRPr lang="en-US" sz="1200" dirty="0">
              <a:solidFill>
                <a:srgbClr val="191919"/>
              </a:solidFill>
              <a:ea typeface="Calibri"/>
              <a:cs typeface="Calibri"/>
            </a:endParaRPr>
          </a:p>
          <a:p>
            <a:pPr lvl="1"/>
            <a:r>
              <a:rPr lang="en-US" sz="1200" dirty="0">
                <a:solidFill>
                  <a:srgbClr val="191919"/>
                </a:solidFill>
                <a:ea typeface="+mn-lt"/>
                <a:cs typeface="+mn-lt"/>
              </a:rPr>
              <a:t>Providing departmental training</a:t>
            </a:r>
          </a:p>
          <a:p>
            <a:endParaRPr lang="en-US" sz="1600" dirty="0">
              <a:solidFill>
                <a:srgbClr val="191919"/>
              </a:solidFill>
              <a:ea typeface="+mn-lt"/>
              <a:cs typeface="+mn-lt"/>
            </a:endParaRPr>
          </a:p>
          <a:p>
            <a:endParaRPr lang="en-US" sz="1600" dirty="0">
              <a:solidFill>
                <a:srgbClr val="191919"/>
              </a:solidFill>
              <a:ea typeface="Calibri" panose="020F0502020204030204"/>
              <a:cs typeface="Calibri" panose="020F0502020204030204"/>
            </a:endParaRPr>
          </a:p>
          <a:p>
            <a:endParaRPr lang="en-US" sz="1400" dirty="0">
              <a:solidFill>
                <a:srgbClr val="191919"/>
              </a:solidFill>
              <a:cs typeface="Calibri"/>
            </a:endParaRPr>
          </a:p>
          <a:p>
            <a:endParaRPr lang="en-US" sz="2400" dirty="0">
              <a:cs typeface="Calibri"/>
            </a:endParaRPr>
          </a:p>
          <a:p>
            <a:endParaRPr lang="en-US" sz="1400" dirty="0">
              <a:solidFill>
                <a:srgbClr val="191919"/>
              </a:solidFill>
              <a:cs typeface="Calibri"/>
            </a:endParaRPr>
          </a:p>
          <a:p>
            <a:endParaRPr lang="en-US" sz="1400" dirty="0">
              <a:solidFill>
                <a:srgbClr val="191919"/>
              </a:solidFill>
              <a:cs typeface="Calibri"/>
            </a:endParaRPr>
          </a:p>
          <a:p>
            <a:pPr algn="l">
              <a:buFont typeface="Arial" panose="020B0604020202020204" pitchFamily="34" charset="0"/>
              <a:buChar char="•"/>
            </a:pPr>
            <a:endParaRPr lang="en-US" sz="2000" b="0" i="0" dirty="0">
              <a:solidFill>
                <a:srgbClr val="000000"/>
              </a:solidFill>
              <a:effectLst/>
              <a:latin typeface="inherit"/>
            </a:endParaRPr>
          </a:p>
        </p:txBody>
      </p:sp>
    </p:spTree>
    <p:extLst>
      <p:ext uri="{BB962C8B-B14F-4D97-AF65-F5344CB8AC3E}">
        <p14:creationId xmlns:p14="http://schemas.microsoft.com/office/powerpoint/2010/main" val="30668211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94be05e-0ada-4d9e-b879-b11750813aea" xsi:nil="true"/>
    <lcf76f155ced4ddcb4097134ff3c332f xmlns="52e123fc-06a7-4c51-b408-b472ec6e773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7EDD7876A1F6D4D955DDB1EB67E715F" ma:contentTypeVersion="9" ma:contentTypeDescription="Create a new document." ma:contentTypeScope="" ma:versionID="b359c52a7335a7912129262189ecdcc3">
  <xsd:schema xmlns:xsd="http://www.w3.org/2001/XMLSchema" xmlns:xs="http://www.w3.org/2001/XMLSchema" xmlns:p="http://schemas.microsoft.com/office/2006/metadata/properties" xmlns:ns2="52e123fc-06a7-4c51-b408-b472ec6e7731" xmlns:ns3="694be05e-0ada-4d9e-b879-b11750813aea" targetNamespace="http://schemas.microsoft.com/office/2006/metadata/properties" ma:root="true" ma:fieldsID="7c03952df77040e3aa59614244667a8a" ns2:_="" ns3:_="">
    <xsd:import namespace="52e123fc-06a7-4c51-b408-b472ec6e7731"/>
    <xsd:import namespace="694be05e-0ada-4d9e-b879-b11750813aea"/>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e123fc-06a7-4c51-b408-b472ec6e77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d9ce95e-1345-4484-817e-41007f755313"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4be05e-0ada-4d9e-b879-b11750813aea"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641e5566-5b3b-45cd-a57e-e19508af9b3e}" ma:internalName="TaxCatchAll" ma:showField="CatchAllData" ma:web="694be05e-0ada-4d9e-b879-b11750813ae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E92E9E5-79AF-4029-8FCA-9C327D54FD8F}">
  <ds:schemaRefs>
    <ds:schemaRef ds:uri="52e123fc-06a7-4c51-b408-b472ec6e7731"/>
    <ds:schemaRef ds:uri="694be05e-0ada-4d9e-b879-b11750813aea"/>
    <ds:schemaRef ds:uri="71af3243-3dd4-4a8d-8c0d-dd76da1f02a5"/>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59927E4-E194-47BE-91C2-B87D50CF51DB}">
  <ds:schemaRefs>
    <ds:schemaRef ds:uri="http://schemas.microsoft.com/sharepoint/v3/contenttype/forms"/>
  </ds:schemaRefs>
</ds:datastoreItem>
</file>

<file path=customXml/itemProps3.xml><?xml version="1.0" encoding="utf-8"?>
<ds:datastoreItem xmlns:ds="http://schemas.openxmlformats.org/officeDocument/2006/customXml" ds:itemID="{2DCDD976-E0AA-4D0D-9C75-B4D7D1569494}">
  <ds:schemaRefs>
    <ds:schemaRef ds:uri="52e123fc-06a7-4c51-b408-b472ec6e7731"/>
    <ds:schemaRef ds:uri="694be05e-0ada-4d9e-b879-b11750813ae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TM03457496[[fn=Parallax]]</Template>
  <TotalTime>126</TotalTime>
  <Words>1273</Words>
  <Application>Microsoft Office PowerPoint</Application>
  <PresentationFormat>Widescreen</PresentationFormat>
  <Paragraphs>135</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Calisto MT</vt:lpstr>
      <vt:lpstr>inherit</vt:lpstr>
      <vt:lpstr>Office Theme</vt:lpstr>
      <vt:lpstr>Yale School  of Medicine  Controller's Office</vt:lpstr>
      <vt:lpstr>The YSM Controller's Office's Goals</vt:lpstr>
      <vt:lpstr>Meet Our Team</vt:lpstr>
      <vt:lpstr>YSM Costing</vt:lpstr>
      <vt:lpstr>Yale Medicine Cashiering Office</vt:lpstr>
      <vt:lpstr>Grant &amp; Contract Support &amp; Analysis</vt:lpstr>
      <vt:lpstr>Centralized Billing</vt:lpstr>
      <vt:lpstr>Chart of Accounts &amp; Accounting Compliance</vt:lpstr>
      <vt:lpstr>General Accounting &amp; Financial Reporting</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Reporting</dc:title>
  <dc:creator>Verderame, Sara</dc:creator>
  <cp:lastModifiedBy>Harkins, Paul</cp:lastModifiedBy>
  <cp:revision>4</cp:revision>
  <dcterms:created xsi:type="dcterms:W3CDTF">2022-04-04T13:27:07Z</dcterms:created>
  <dcterms:modified xsi:type="dcterms:W3CDTF">2023-11-29T19:50:42Z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0x01010077EDD7876A1F6D4D955DDB1EB67E715F</vt:lpwstr>
  </property>
  <property fmtid="{D5CDD505-2E9C-101B-9397-08002B2CF9AE}" pid="3" name="MediaServiceImageTags">
    <vt:lpwstr/>
  </property>
</Properties>
</file>