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entation.xml" ContentType="application/vnd.openxmlformats-officedocument.presentationml.presentation.main+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5.xml" ContentType="application/vnd.openxmlformats-officedocument.presentationml.notesSlide+xml"/>
  <Override PartName="/ppt/notesSlides/notesSlide4.xml" ContentType="application/vnd.openxmlformats-officedocument.presentationml.notesSlide+xml"/>
  <Override PartName="/ppt/notesSlides/notesSlide3.xml" ContentType="application/vnd.openxmlformats-officedocument.presentationml.notesSlide+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notesMasters/notesMaster1.xml" ContentType="application/vnd.openxmlformats-officedocument.presentationml.notesMaster+xml"/>
  <Override PartName="/ppt/theme/theme2.xml" ContentType="application/vnd.openxmlformats-officedocument.theme+xml"/>
  <Override PartName="/ppt/authors.xml" ContentType="application/vnd.ms-powerpoint.authors+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4184" r:id="rId1"/>
  </p:sldMasterIdLst>
  <p:notesMasterIdLst>
    <p:notesMasterId r:id="rId27"/>
  </p:notesMasterIdLst>
  <p:sldIdLst>
    <p:sldId id="256" r:id="rId2"/>
    <p:sldId id="257" r:id="rId3"/>
    <p:sldId id="841" r:id="rId4"/>
    <p:sldId id="261" r:id="rId5"/>
    <p:sldId id="266" r:id="rId6"/>
    <p:sldId id="838" r:id="rId7"/>
    <p:sldId id="258" r:id="rId8"/>
    <p:sldId id="270" r:id="rId9"/>
    <p:sldId id="262" r:id="rId10"/>
    <p:sldId id="267" r:id="rId11"/>
    <p:sldId id="272" r:id="rId12"/>
    <p:sldId id="271" r:id="rId13"/>
    <p:sldId id="259" r:id="rId14"/>
    <p:sldId id="277" r:id="rId15"/>
    <p:sldId id="276" r:id="rId16"/>
    <p:sldId id="278" r:id="rId17"/>
    <p:sldId id="842" r:id="rId18"/>
    <p:sldId id="268" r:id="rId19"/>
    <p:sldId id="264" r:id="rId20"/>
    <p:sldId id="275" r:id="rId21"/>
    <p:sldId id="274" r:id="rId22"/>
    <p:sldId id="269" r:id="rId23"/>
    <p:sldId id="263" r:id="rId24"/>
    <p:sldId id="839" r:id="rId25"/>
    <p:sldId id="279"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0E60B38-6914-0403-CC9F-EABBC5B34072}" name="Jerry Vasilias" initials="JV" userId="Jerry Vasilias"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902" autoAdjust="0"/>
    <p:restoredTop sz="74847" autoAdjust="0"/>
  </p:normalViewPr>
  <p:slideViewPr>
    <p:cSldViewPr snapToGrid="0" snapToObjects="1">
      <p:cViewPr varScale="1">
        <p:scale>
          <a:sx n="83" d="100"/>
          <a:sy n="83" d="100"/>
        </p:scale>
        <p:origin x="1224" y="184"/>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ustomXml" Target="../customXml/item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8/10/relationships/authors" Targe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5125BEC-BEC3-4B96-9EF0-9DC5DC257174}" type="datetimeFigureOut">
              <a:rPr lang="en-US" smtClean="0"/>
              <a:t>1/24/24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25830BE-8109-4FE2-9A58-9FF00989F1FE}" type="slidenum">
              <a:rPr lang="en-US" smtClean="0"/>
              <a:t>‹#›</a:t>
            </a:fld>
            <a:endParaRPr lang="en-US"/>
          </a:p>
        </p:txBody>
      </p:sp>
    </p:spTree>
    <p:extLst>
      <p:ext uri="{BB962C8B-B14F-4D97-AF65-F5344CB8AC3E}">
        <p14:creationId xmlns:p14="http://schemas.microsoft.com/office/powerpoint/2010/main" val="11224978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25830BE-8109-4FE2-9A58-9FF00989F1FE}" type="slidenum">
              <a:rPr lang="en-US" smtClean="0"/>
              <a:t>2</a:t>
            </a:fld>
            <a:endParaRPr lang="en-US"/>
          </a:p>
        </p:txBody>
      </p:sp>
    </p:spTree>
    <p:extLst>
      <p:ext uri="{BB962C8B-B14F-4D97-AF65-F5344CB8AC3E}">
        <p14:creationId xmlns:p14="http://schemas.microsoft.com/office/powerpoint/2010/main" val="29229820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25830BE-8109-4FE2-9A58-9FF00989F1FE}" type="slidenum">
              <a:rPr lang="en-US" smtClean="0"/>
              <a:t>14</a:t>
            </a:fld>
            <a:endParaRPr lang="en-US"/>
          </a:p>
        </p:txBody>
      </p:sp>
    </p:spTree>
    <p:extLst>
      <p:ext uri="{BB962C8B-B14F-4D97-AF65-F5344CB8AC3E}">
        <p14:creationId xmlns:p14="http://schemas.microsoft.com/office/powerpoint/2010/main" val="13661468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other examples of Cost Awareness education</a:t>
            </a:r>
          </a:p>
          <a:p>
            <a:pPr marL="171450" indent="-171450">
              <a:buFont typeface="Arial" panose="020B0604020202020204" pitchFamily="34" charset="0"/>
              <a:buChar char="•"/>
            </a:pPr>
            <a:r>
              <a:rPr lang="en-US" dirty="0"/>
              <a:t>ACP’s Caring with Compassion</a:t>
            </a:r>
          </a:p>
          <a:p>
            <a:pPr marL="171450" indent="-171450">
              <a:buFont typeface="Arial" panose="020B0604020202020204" pitchFamily="34" charset="0"/>
              <a:buChar char="•"/>
            </a:pPr>
            <a:r>
              <a:rPr lang="en-US" dirty="0"/>
              <a:t>ACP’s High Value Care Curriculum</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Aquifer’s High Value Care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Choosing Wisely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Interprofessional care e.g., pharmacy assistance related to medication cost management</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C25830BE-8109-4FE2-9A58-9FF00989F1FE}" type="slidenum">
              <a:rPr lang="en-US" smtClean="0"/>
              <a:t>15</a:t>
            </a:fld>
            <a:endParaRPr lang="en-US"/>
          </a:p>
        </p:txBody>
      </p:sp>
    </p:spTree>
    <p:extLst>
      <p:ext uri="{BB962C8B-B14F-4D97-AF65-F5344CB8AC3E}">
        <p14:creationId xmlns:p14="http://schemas.microsoft.com/office/powerpoint/2010/main" val="33636660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25830BE-8109-4FE2-9A58-9FF00989F1FE}" type="slidenum">
              <a:rPr lang="en-US" smtClean="0"/>
              <a:t>16</a:t>
            </a:fld>
            <a:endParaRPr lang="en-US"/>
          </a:p>
        </p:txBody>
      </p:sp>
    </p:spTree>
    <p:extLst>
      <p:ext uri="{BB962C8B-B14F-4D97-AF65-F5344CB8AC3E}">
        <p14:creationId xmlns:p14="http://schemas.microsoft.com/office/powerpoint/2010/main" val="13146119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25830BE-8109-4FE2-9A58-9FF00989F1FE}" type="slidenum">
              <a:rPr lang="en-US" smtClean="0"/>
              <a:t>17</a:t>
            </a:fld>
            <a:endParaRPr lang="en-US"/>
          </a:p>
        </p:txBody>
      </p:sp>
    </p:spTree>
    <p:extLst>
      <p:ext uri="{BB962C8B-B14F-4D97-AF65-F5344CB8AC3E}">
        <p14:creationId xmlns:p14="http://schemas.microsoft.com/office/powerpoint/2010/main" val="381305399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Clarify to residents that this question is asking…”are residents satisfied that they are </a:t>
            </a:r>
            <a:r>
              <a:rPr lang="en-US" u="sng" dirty="0"/>
              <a:t>getting</a:t>
            </a:r>
            <a:r>
              <a:rPr lang="en-US" dirty="0"/>
              <a:t> feedback?”</a:t>
            </a:r>
          </a:p>
          <a:p>
            <a:endParaRPr lang="en-US" dirty="0"/>
          </a:p>
        </p:txBody>
      </p:sp>
      <p:sp>
        <p:nvSpPr>
          <p:cNvPr id="4" name="Slide Number Placeholder 3"/>
          <p:cNvSpPr>
            <a:spLocks noGrp="1"/>
          </p:cNvSpPr>
          <p:nvPr>
            <p:ph type="sldNum" sz="quarter" idx="5"/>
          </p:nvPr>
        </p:nvSpPr>
        <p:spPr/>
        <p:txBody>
          <a:bodyPr/>
          <a:lstStyle/>
          <a:p>
            <a:fld id="{C25830BE-8109-4FE2-9A58-9FF00989F1FE}" type="slidenum">
              <a:rPr lang="en-US" smtClean="0"/>
              <a:t>18</a:t>
            </a:fld>
            <a:endParaRPr lang="en-US"/>
          </a:p>
        </p:txBody>
      </p:sp>
    </p:spTree>
    <p:extLst>
      <p:ext uri="{BB962C8B-B14F-4D97-AF65-F5344CB8AC3E}">
        <p14:creationId xmlns:p14="http://schemas.microsoft.com/office/powerpoint/2010/main" val="15368025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Programs need to demonstrate that their residents do participate in a variety of scholarly activity by the time they graduate.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Scholarly activity by residents should not be solely in one scholarly activity e.g. journal club or QI project only.</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Residents do not need to participate in ALL the activities listed on slide</a:t>
            </a:r>
          </a:p>
          <a:p>
            <a:endParaRPr lang="en-US" dirty="0"/>
          </a:p>
        </p:txBody>
      </p:sp>
      <p:sp>
        <p:nvSpPr>
          <p:cNvPr id="4" name="Slide Number Placeholder 3"/>
          <p:cNvSpPr>
            <a:spLocks noGrp="1"/>
          </p:cNvSpPr>
          <p:nvPr>
            <p:ph type="sldNum" sz="quarter" idx="5"/>
          </p:nvPr>
        </p:nvSpPr>
        <p:spPr/>
        <p:txBody>
          <a:bodyPr/>
          <a:lstStyle/>
          <a:p>
            <a:fld id="{C25830BE-8109-4FE2-9A58-9FF00989F1FE}" type="slidenum">
              <a:rPr lang="en-US" smtClean="0"/>
              <a:t>19</a:t>
            </a:fld>
            <a:endParaRPr lang="en-US"/>
          </a:p>
        </p:txBody>
      </p:sp>
    </p:spTree>
    <p:extLst>
      <p:ext uri="{BB962C8B-B14F-4D97-AF65-F5344CB8AC3E}">
        <p14:creationId xmlns:p14="http://schemas.microsoft.com/office/powerpoint/2010/main" val="9270202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25830BE-8109-4FE2-9A58-9FF00989F1FE}" type="slidenum">
              <a:rPr lang="en-US" smtClean="0"/>
              <a:t>20</a:t>
            </a:fld>
            <a:endParaRPr lang="en-US"/>
          </a:p>
        </p:txBody>
      </p:sp>
    </p:spTree>
    <p:extLst>
      <p:ext uri="{BB962C8B-B14F-4D97-AF65-F5344CB8AC3E}">
        <p14:creationId xmlns:p14="http://schemas.microsoft.com/office/powerpoint/2010/main" val="256857124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25830BE-8109-4FE2-9A58-9FF00989F1FE}" type="slidenum">
              <a:rPr lang="en-US" smtClean="0"/>
              <a:t>21</a:t>
            </a:fld>
            <a:endParaRPr lang="en-US"/>
          </a:p>
        </p:txBody>
      </p:sp>
    </p:spTree>
    <p:extLst>
      <p:ext uri="{BB962C8B-B14F-4D97-AF65-F5344CB8AC3E}">
        <p14:creationId xmlns:p14="http://schemas.microsoft.com/office/powerpoint/2010/main" val="152433754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25830BE-8109-4FE2-9A58-9FF00989F1FE}" type="slidenum">
              <a:rPr lang="en-US" smtClean="0"/>
              <a:t>23</a:t>
            </a:fld>
            <a:endParaRPr lang="en-US"/>
          </a:p>
        </p:txBody>
      </p:sp>
    </p:spTree>
    <p:extLst>
      <p:ext uri="{BB962C8B-B14F-4D97-AF65-F5344CB8AC3E}">
        <p14:creationId xmlns:p14="http://schemas.microsoft.com/office/powerpoint/2010/main" val="1984141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25830BE-8109-4FE2-9A58-9FF00989F1FE}" type="slidenum">
              <a:rPr lang="en-US" smtClean="0"/>
              <a:t>24</a:t>
            </a:fld>
            <a:endParaRPr lang="en-US"/>
          </a:p>
        </p:txBody>
      </p:sp>
    </p:spTree>
    <p:extLst>
      <p:ext uri="{BB962C8B-B14F-4D97-AF65-F5344CB8AC3E}">
        <p14:creationId xmlns:p14="http://schemas.microsoft.com/office/powerpoint/2010/main" val="3283847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1175129">
              <a:defRPr/>
            </a:pPr>
            <a:r>
              <a:rPr lang="en-US" sz="1000" dirty="0">
                <a:solidFill>
                  <a:prstClr val="black"/>
                </a:solidFill>
                <a:latin typeface="Arial" panose="020B0604020202020204" pitchFamily="34" charset="0"/>
                <a:ea typeface="+mn-ea"/>
                <a:cs typeface="Arial" panose="020B0604020202020204" pitchFamily="34" charset="0"/>
              </a:rPr>
              <a:t>Majority of IM programs do not have a citation (99%)</a:t>
            </a:r>
          </a:p>
          <a:p>
            <a:pPr defTabSz="1175129">
              <a:defRPr/>
            </a:pPr>
            <a:r>
              <a:rPr lang="en-US" sz="1200" b="0" i="0" dirty="0">
                <a:solidFill>
                  <a:srgbClr val="000000"/>
                </a:solidFill>
                <a:effectLst/>
                <a:latin typeface="Arial" panose="020B0604020202020204" pitchFamily="34" charset="0"/>
              </a:rPr>
              <a:t>To put into perspective for faculty and residents - the fact that they are not likely to jeopardize their program’s accreditation by answering honestly.</a:t>
            </a:r>
            <a:endParaRPr lang="en-US" sz="1000" dirty="0">
              <a:solidFill>
                <a:prstClr val="black"/>
              </a:solidFill>
              <a:latin typeface="Arial" panose="020B0604020202020204" pitchFamily="34" charset="0"/>
              <a:ea typeface="+mn-ea"/>
              <a:cs typeface="Arial" panose="020B0604020202020204" pitchFamily="34" charset="0"/>
            </a:endParaRPr>
          </a:p>
          <a:p>
            <a:pPr defTabSz="1175129">
              <a:defRPr/>
            </a:pPr>
            <a:endParaRPr lang="en-US" sz="1000" dirty="0">
              <a:solidFill>
                <a:prstClr val="black"/>
              </a:solidFill>
              <a:latin typeface="Arial" panose="020B0604020202020204" pitchFamily="34" charset="0"/>
              <a:ea typeface="+mn-ea"/>
              <a:cs typeface="Arial" panose="020B0604020202020204" pitchFamily="34" charset="0"/>
            </a:endParaRPr>
          </a:p>
          <a:p>
            <a:pPr marL="0" marR="0" lvl="0" indent="0" algn="l" defTabSz="1175129" rtl="0" eaLnBrk="1" fontAlgn="auto" latinLnBrk="0" hangingPunct="1">
              <a:lnSpc>
                <a:spcPct val="100000"/>
              </a:lnSpc>
              <a:spcBef>
                <a:spcPts val="0"/>
              </a:spcBef>
              <a:spcAft>
                <a:spcPts val="0"/>
              </a:spcAft>
              <a:buClrTx/>
              <a:buSzTx/>
              <a:buFontTx/>
              <a:buNone/>
              <a:tabLst/>
              <a:defRPr/>
            </a:pPr>
            <a:r>
              <a:rPr lang="en-US" sz="1000" dirty="0">
                <a:solidFill>
                  <a:prstClr val="black"/>
                </a:solidFill>
                <a:latin typeface="Arial" panose="020B0604020202020204" pitchFamily="34" charset="0"/>
                <a:ea typeface="+mn-ea"/>
                <a:cs typeface="Arial" panose="020B0604020202020204" pitchFamily="34" charset="0"/>
              </a:rPr>
              <a:t>Up until AY 2018-19, approximately 90% of residency programs did not have any citations. They either had nothing or maybe an AFI. But in AY2018-2019, because of the ACGME Board’s decision for RCs to strictly monitor DH, only 70% of residencies do not have a citation. With each AY after AY18, you can see improvement. One conclusion is that upon receiving citations for DH, programs/SIs took action and made improvements. </a:t>
            </a:r>
          </a:p>
          <a:p>
            <a:pPr defTabSz="1175129">
              <a:defRPr/>
            </a:pPr>
            <a:endParaRPr lang="en-US" sz="1000" dirty="0">
              <a:solidFill>
                <a:prstClr val="black"/>
              </a:solidFill>
              <a:latin typeface="Arial" panose="020B0604020202020204" pitchFamily="34" charset="0"/>
              <a:ea typeface="+mn-ea"/>
              <a:cs typeface="Arial" panose="020B0604020202020204" pitchFamily="34" charset="0"/>
            </a:endParaRPr>
          </a:p>
          <a:p>
            <a:pPr defTabSz="1175129">
              <a:defRPr/>
            </a:pPr>
            <a:r>
              <a:rPr lang="en-US" sz="1000" dirty="0">
                <a:solidFill>
                  <a:prstClr val="black"/>
                </a:solidFill>
                <a:latin typeface="Arial" panose="020B0604020202020204" pitchFamily="34" charset="0"/>
                <a:ea typeface="+mn-ea"/>
                <a:cs typeface="Arial" panose="020B0604020202020204" pitchFamily="34" charset="0"/>
              </a:rPr>
              <a:t>See FAQ document for more details</a:t>
            </a:r>
          </a:p>
          <a:p>
            <a:endParaRPr lang="en-US" dirty="0"/>
          </a:p>
        </p:txBody>
      </p:sp>
      <p:sp>
        <p:nvSpPr>
          <p:cNvPr id="4" name="Slide Number Placeholder 3"/>
          <p:cNvSpPr>
            <a:spLocks noGrp="1"/>
          </p:cNvSpPr>
          <p:nvPr>
            <p:ph type="sldNum" sz="quarter" idx="5"/>
          </p:nvPr>
        </p:nvSpPr>
        <p:spPr/>
        <p:txBody>
          <a:bodyPr/>
          <a:lstStyle/>
          <a:p>
            <a:pPr marL="0" marR="0" lvl="0" indent="0" algn="r" defTabSz="914266" rtl="0" eaLnBrk="1" fontAlgn="auto" latinLnBrk="0" hangingPunct="1">
              <a:lnSpc>
                <a:spcPct val="100000"/>
              </a:lnSpc>
              <a:spcBef>
                <a:spcPts val="0"/>
              </a:spcBef>
              <a:spcAft>
                <a:spcPts val="0"/>
              </a:spcAft>
              <a:buClrTx/>
              <a:buSzTx/>
              <a:buFontTx/>
              <a:buNone/>
              <a:tabLst/>
              <a:defRPr/>
            </a:pPr>
            <a:fld id="{4051B6AC-C7D6-4917-82F2-BB775B28F242}" type="slidenum">
              <a:rPr kumimoji="0" lang="en-US" sz="1200" b="0" i="0" u="none" strike="noStrike" kern="1200" cap="none" spc="0" normalizeH="0" baseline="0" noProof="0" smtClean="0">
                <a:ln>
                  <a:noFill/>
                </a:ln>
                <a:solidFill>
                  <a:srgbClr val="000000"/>
                </a:solidFill>
                <a:effectLst/>
                <a:uLnTx/>
                <a:uFillTx/>
                <a:latin typeface="Gill Sans"/>
              </a:rPr>
              <a:pPr marL="0" marR="0" lvl="0" indent="0" algn="r" defTabSz="914266"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srgbClr val="000000"/>
              </a:solidFill>
              <a:effectLst/>
              <a:uLnTx/>
              <a:uFillTx/>
              <a:latin typeface="Gill Sans"/>
            </a:endParaRPr>
          </a:p>
        </p:txBody>
      </p:sp>
    </p:spTree>
    <p:extLst>
      <p:ext uri="{BB962C8B-B14F-4D97-AF65-F5344CB8AC3E}">
        <p14:creationId xmlns:p14="http://schemas.microsoft.com/office/powerpoint/2010/main" val="390678211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examples include:</a:t>
            </a:r>
          </a:p>
          <a:p>
            <a:pPr marL="171450" indent="-171450">
              <a:buFont typeface="Arial" panose="020B0604020202020204" pitchFamily="34" charset="0"/>
              <a:buChar char="•"/>
            </a:pPr>
            <a:r>
              <a:rPr lang="en-US" dirty="0"/>
              <a:t>Training on the use of interpreter service</a:t>
            </a:r>
          </a:p>
          <a:p>
            <a:pPr marL="171450" indent="-171450">
              <a:buFont typeface="Arial" panose="020B0604020202020204" pitchFamily="34" charset="0"/>
              <a:buChar char="•"/>
            </a:pPr>
            <a:r>
              <a:rPr lang="en-US" dirty="0"/>
              <a:t>Education on implicit bias and microaggression and how to respond or report to them</a:t>
            </a:r>
          </a:p>
          <a:p>
            <a:pPr marL="171450" indent="-171450">
              <a:buFont typeface="Arial" panose="020B0604020202020204" pitchFamily="34" charset="0"/>
              <a:buChar char="•"/>
            </a:pPr>
            <a:r>
              <a:rPr lang="en-US" dirty="0"/>
              <a:t>Education on cultural competency</a:t>
            </a:r>
          </a:p>
          <a:p>
            <a:pPr marL="171450" indent="-171450">
              <a:buFont typeface="Arial" panose="020B0604020202020204" pitchFamily="34" charset="0"/>
              <a:buChar char="•"/>
            </a:pPr>
            <a:endParaRPr lang="en-US" dirty="0"/>
          </a:p>
          <a:p>
            <a:pPr marL="0" indent="0">
              <a:buFont typeface="Arial" panose="020B0604020202020204" pitchFamily="34" charset="0"/>
              <a:buNone/>
            </a:pPr>
            <a:r>
              <a:rPr lang="en-US" dirty="0"/>
              <a:t>Highlight methods and activities you do during recruitment season to improve recruitment and retention of a diverse resident class</a:t>
            </a:r>
          </a:p>
          <a:p>
            <a:pPr marL="0" indent="0">
              <a:buFont typeface="Arial" panose="020B0604020202020204" pitchFamily="34" charset="0"/>
              <a:buNone/>
            </a:pPr>
            <a:endParaRPr lang="en-US" dirty="0"/>
          </a:p>
          <a:p>
            <a:pPr marL="0" indent="0">
              <a:buFont typeface="Arial" panose="020B0604020202020204" pitchFamily="34" charset="0"/>
              <a:buNone/>
            </a:pPr>
            <a:r>
              <a:rPr lang="en-US" dirty="0"/>
              <a:t>Highlight institutional resources to support resident diversity e.g., social event within or among the residency programs</a:t>
            </a:r>
          </a:p>
          <a:p>
            <a:pPr marL="0" indent="0">
              <a:buFont typeface="Arial" panose="020B0604020202020204" pitchFamily="34" charset="0"/>
              <a:buNone/>
            </a:pPr>
            <a:endParaRPr lang="en-US" dirty="0"/>
          </a:p>
        </p:txBody>
      </p:sp>
      <p:sp>
        <p:nvSpPr>
          <p:cNvPr id="4" name="Slide Number Placeholder 3"/>
          <p:cNvSpPr>
            <a:spLocks noGrp="1"/>
          </p:cNvSpPr>
          <p:nvPr>
            <p:ph type="sldNum" sz="quarter" idx="5"/>
          </p:nvPr>
        </p:nvSpPr>
        <p:spPr/>
        <p:txBody>
          <a:bodyPr/>
          <a:lstStyle/>
          <a:p>
            <a:fld id="{C25830BE-8109-4FE2-9A58-9FF00989F1FE}" type="slidenum">
              <a:rPr lang="en-US" smtClean="0"/>
              <a:t>25</a:t>
            </a:fld>
            <a:endParaRPr lang="en-US"/>
          </a:p>
        </p:txBody>
      </p:sp>
    </p:spTree>
    <p:extLst>
      <p:ext uri="{BB962C8B-B14F-4D97-AF65-F5344CB8AC3E}">
        <p14:creationId xmlns:p14="http://schemas.microsoft.com/office/powerpoint/2010/main" val="29860647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7038" y="692150"/>
            <a:ext cx="6156325" cy="34639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58871E2-A2D1-46AB-ADC1-9523ACB7FD7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8763824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25830BE-8109-4FE2-9A58-9FF00989F1FE}" type="slidenum">
              <a:rPr lang="en-US" smtClean="0"/>
              <a:t>8</a:t>
            </a:fld>
            <a:endParaRPr lang="en-US"/>
          </a:p>
        </p:txBody>
      </p:sp>
    </p:spTree>
    <p:extLst>
      <p:ext uri="{BB962C8B-B14F-4D97-AF65-F5344CB8AC3E}">
        <p14:creationId xmlns:p14="http://schemas.microsoft.com/office/powerpoint/2010/main" val="37194888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25830BE-8109-4FE2-9A58-9FF00989F1FE}" type="slidenum">
              <a:rPr lang="en-US" smtClean="0"/>
              <a:t>9</a:t>
            </a:fld>
            <a:endParaRPr lang="en-US"/>
          </a:p>
        </p:txBody>
      </p:sp>
    </p:spTree>
    <p:extLst>
      <p:ext uri="{BB962C8B-B14F-4D97-AF65-F5344CB8AC3E}">
        <p14:creationId xmlns:p14="http://schemas.microsoft.com/office/powerpoint/2010/main" val="40382874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You may want to clarify that pressure to work or adequately manage patient care over 80 hours spans the entire year and the entire program, not just one glimpse in time </a:t>
            </a:r>
          </a:p>
          <a:p>
            <a:pPr marL="171450" indent="-171450">
              <a:buFont typeface="Arial" panose="020B0604020202020204" pitchFamily="34" charset="0"/>
              <a:buChar char="•"/>
            </a:pPr>
            <a:r>
              <a:rPr lang="en-US" dirty="0"/>
              <a:t>You may want to clarify that 80 hours work limit and 1 day off in 7 are averaged over the span of the rotation (typically 4 weeks, but depending on your program some rotations can be 2 weeks duration)</a:t>
            </a:r>
          </a:p>
          <a:p>
            <a:pPr marL="171450" indent="-171450">
              <a:buFont typeface="Arial" panose="020B0604020202020204" pitchFamily="34" charset="0"/>
              <a:buChar char="•"/>
            </a:pPr>
            <a:r>
              <a:rPr lang="en-US" dirty="0"/>
              <a:t>You should clarify that a day off is an entire 24-hour period</a:t>
            </a:r>
          </a:p>
        </p:txBody>
      </p:sp>
      <p:sp>
        <p:nvSpPr>
          <p:cNvPr id="4" name="Slide Number Placeholder 3"/>
          <p:cNvSpPr>
            <a:spLocks noGrp="1"/>
          </p:cNvSpPr>
          <p:nvPr>
            <p:ph type="sldNum" sz="quarter" idx="5"/>
          </p:nvPr>
        </p:nvSpPr>
        <p:spPr/>
        <p:txBody>
          <a:bodyPr/>
          <a:lstStyle/>
          <a:p>
            <a:fld id="{C25830BE-8109-4FE2-9A58-9FF00989F1FE}" type="slidenum">
              <a:rPr lang="en-US" smtClean="0"/>
              <a:t>10</a:t>
            </a:fld>
            <a:endParaRPr lang="en-US"/>
          </a:p>
        </p:txBody>
      </p:sp>
    </p:spTree>
    <p:extLst>
      <p:ext uri="{BB962C8B-B14F-4D97-AF65-F5344CB8AC3E}">
        <p14:creationId xmlns:p14="http://schemas.microsoft.com/office/powerpoint/2010/main" val="27135609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25830BE-8109-4FE2-9A58-9FF00989F1FE}" type="slidenum">
              <a:rPr lang="en-US" smtClean="0"/>
              <a:t>11</a:t>
            </a:fld>
            <a:endParaRPr lang="en-US"/>
          </a:p>
        </p:txBody>
      </p:sp>
    </p:spTree>
    <p:extLst>
      <p:ext uri="{BB962C8B-B14F-4D97-AF65-F5344CB8AC3E}">
        <p14:creationId xmlns:p14="http://schemas.microsoft.com/office/powerpoint/2010/main" val="17056534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Non-NY programs: delete slide to avoid confusion</a:t>
            </a:r>
          </a:p>
        </p:txBody>
      </p:sp>
      <p:sp>
        <p:nvSpPr>
          <p:cNvPr id="4" name="Slide Number Placeholder 3"/>
          <p:cNvSpPr>
            <a:spLocks noGrp="1"/>
          </p:cNvSpPr>
          <p:nvPr>
            <p:ph type="sldNum" sz="quarter" idx="5"/>
          </p:nvPr>
        </p:nvSpPr>
        <p:spPr/>
        <p:txBody>
          <a:bodyPr/>
          <a:lstStyle/>
          <a:p>
            <a:fld id="{C25830BE-8109-4FE2-9A58-9FF00989F1FE}" type="slidenum">
              <a:rPr lang="en-US" smtClean="0"/>
              <a:t>12</a:t>
            </a:fld>
            <a:endParaRPr lang="en-US"/>
          </a:p>
        </p:txBody>
      </p:sp>
    </p:spTree>
    <p:extLst>
      <p:ext uri="{BB962C8B-B14F-4D97-AF65-F5344CB8AC3E}">
        <p14:creationId xmlns:p14="http://schemas.microsoft.com/office/powerpoint/2010/main" val="37093576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25830BE-8109-4FE2-9A58-9FF00989F1FE}" type="slidenum">
              <a:rPr lang="en-US" smtClean="0"/>
              <a:t>13</a:t>
            </a:fld>
            <a:endParaRPr lang="en-US"/>
          </a:p>
        </p:txBody>
      </p:sp>
    </p:spTree>
    <p:extLst>
      <p:ext uri="{BB962C8B-B14F-4D97-AF65-F5344CB8AC3E}">
        <p14:creationId xmlns:p14="http://schemas.microsoft.com/office/powerpoint/2010/main" val="41793484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02068E3-C560-D745-805A-F04DBFA8B0E1}" type="datetime1">
              <a:rPr lang="en-US" smtClean="0"/>
              <a:t>1/24/24</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2CB88E5D-03FE-D649-AC36-CF809A7D8F37}" type="slidenum">
              <a:rPr lang="en-US" smtClean="0"/>
              <a:t>‹#›</a:t>
            </a:fld>
            <a:endParaRPr lang="en-US"/>
          </a:p>
        </p:txBody>
      </p:sp>
    </p:spTree>
    <p:extLst>
      <p:ext uri="{BB962C8B-B14F-4D97-AF65-F5344CB8AC3E}">
        <p14:creationId xmlns:p14="http://schemas.microsoft.com/office/powerpoint/2010/main" val="30328571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B0742B5-8FF1-4A4C-8D8B-8513A80B79D2}" type="datetime1">
              <a:rPr lang="en-US" smtClean="0"/>
              <a:t>1/24/24</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CB88E5D-03FE-D649-AC36-CF809A7D8F37}" type="slidenum">
              <a:rPr lang="en-US" smtClean="0"/>
              <a:t>‹#›</a:t>
            </a:fld>
            <a:endParaRPr lang="en-US"/>
          </a:p>
        </p:txBody>
      </p:sp>
    </p:spTree>
    <p:extLst>
      <p:ext uri="{BB962C8B-B14F-4D97-AF65-F5344CB8AC3E}">
        <p14:creationId xmlns:p14="http://schemas.microsoft.com/office/powerpoint/2010/main" val="35281470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BB64A51-72FB-F943-AEFB-42F67C1D9AE0}" type="datetime1">
              <a:rPr lang="en-US" smtClean="0"/>
              <a:t>1/24/24</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CB88E5D-03FE-D649-AC36-CF809A7D8F37}"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9847183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740A75C4-800E-C74B-AE0B-6F82C5636F3F}" type="datetime1">
              <a:rPr lang="en-US" smtClean="0"/>
              <a:t>1/24/24</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CB88E5D-03FE-D649-AC36-CF809A7D8F37}" type="slidenum">
              <a:rPr lang="en-US" smtClean="0"/>
              <a:t>‹#›</a:t>
            </a:fld>
            <a:endParaRPr lang="en-US"/>
          </a:p>
        </p:txBody>
      </p:sp>
    </p:spTree>
    <p:extLst>
      <p:ext uri="{BB962C8B-B14F-4D97-AF65-F5344CB8AC3E}">
        <p14:creationId xmlns:p14="http://schemas.microsoft.com/office/powerpoint/2010/main" val="42766482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402DCF1D-18A7-614F-B145-EFA421BF01FE}" type="datetime1">
              <a:rPr lang="en-US" smtClean="0"/>
              <a:t>1/24/24</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CB88E5D-03FE-D649-AC36-CF809A7D8F37}"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642553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713AD6AA-4846-6146-99C6-DD34918B280C}" type="datetime1">
              <a:rPr lang="en-US" smtClean="0"/>
              <a:t>1/24/24</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CB88E5D-03FE-D649-AC36-CF809A7D8F37}" type="slidenum">
              <a:rPr lang="en-US" smtClean="0"/>
              <a:t>‹#›</a:t>
            </a:fld>
            <a:endParaRPr lang="en-US"/>
          </a:p>
        </p:txBody>
      </p:sp>
    </p:spTree>
    <p:extLst>
      <p:ext uri="{BB962C8B-B14F-4D97-AF65-F5344CB8AC3E}">
        <p14:creationId xmlns:p14="http://schemas.microsoft.com/office/powerpoint/2010/main" val="512252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B3DA960-33C8-7049-AAD3-DF4D454D1FB5}" type="datetime1">
              <a:rPr lang="en-US" smtClean="0"/>
              <a:t>1/24/24</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CB88E5D-03FE-D649-AC36-CF809A7D8F37}" type="slidenum">
              <a:rPr lang="en-US" smtClean="0"/>
              <a:t>‹#›</a:t>
            </a:fld>
            <a:endParaRPr lang="en-US"/>
          </a:p>
        </p:txBody>
      </p:sp>
    </p:spTree>
    <p:extLst>
      <p:ext uri="{BB962C8B-B14F-4D97-AF65-F5344CB8AC3E}">
        <p14:creationId xmlns:p14="http://schemas.microsoft.com/office/powerpoint/2010/main" val="13090866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FB7FD1B-67BD-D14C-AF02-F89CC9BA10BF}" type="datetime1">
              <a:rPr lang="en-US" smtClean="0"/>
              <a:t>1/24/24</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CB88E5D-03FE-D649-AC36-CF809A7D8F37}" type="slidenum">
              <a:rPr lang="en-US" smtClean="0"/>
              <a:t>‹#›</a:t>
            </a:fld>
            <a:endParaRPr lang="en-US"/>
          </a:p>
        </p:txBody>
      </p:sp>
    </p:spTree>
    <p:extLst>
      <p:ext uri="{BB962C8B-B14F-4D97-AF65-F5344CB8AC3E}">
        <p14:creationId xmlns:p14="http://schemas.microsoft.com/office/powerpoint/2010/main" val="1407255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FFC4941-FB0A-E249-982E-9EC22E104319}" type="datetime1">
              <a:rPr lang="en-US" smtClean="0"/>
              <a:t>1/24/24</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CB88E5D-03FE-D649-AC36-CF809A7D8F37}" type="slidenum">
              <a:rPr lang="en-US" smtClean="0"/>
              <a:t>‹#›</a:t>
            </a:fld>
            <a:endParaRPr lang="en-US"/>
          </a:p>
        </p:txBody>
      </p:sp>
    </p:spTree>
    <p:extLst>
      <p:ext uri="{BB962C8B-B14F-4D97-AF65-F5344CB8AC3E}">
        <p14:creationId xmlns:p14="http://schemas.microsoft.com/office/powerpoint/2010/main" val="27275786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100DE67-C656-7145-BD1F-5A787A0B21D6}" type="datetime1">
              <a:rPr lang="en-US" smtClean="0"/>
              <a:t>1/24/24</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CB88E5D-03FE-D649-AC36-CF809A7D8F37}" type="slidenum">
              <a:rPr lang="en-US" smtClean="0"/>
              <a:t>‹#›</a:t>
            </a:fld>
            <a:endParaRPr lang="en-US"/>
          </a:p>
        </p:txBody>
      </p:sp>
    </p:spTree>
    <p:extLst>
      <p:ext uri="{BB962C8B-B14F-4D97-AF65-F5344CB8AC3E}">
        <p14:creationId xmlns:p14="http://schemas.microsoft.com/office/powerpoint/2010/main" val="35166755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AD13EDC-8956-B043-8D30-EDBC9024ED1B}" type="datetime1">
              <a:rPr lang="en-US" smtClean="0"/>
              <a:t>1/24/24</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2CB88E5D-03FE-D649-AC36-CF809A7D8F37}" type="slidenum">
              <a:rPr lang="en-US" smtClean="0"/>
              <a:t>‹#›</a:t>
            </a:fld>
            <a:endParaRPr lang="en-US"/>
          </a:p>
        </p:txBody>
      </p:sp>
    </p:spTree>
    <p:extLst>
      <p:ext uri="{BB962C8B-B14F-4D97-AF65-F5344CB8AC3E}">
        <p14:creationId xmlns:p14="http://schemas.microsoft.com/office/powerpoint/2010/main" val="17423038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7AAA053-9651-114E-ABA7-B7966448B3ED}" type="datetime1">
              <a:rPr lang="en-US" smtClean="0"/>
              <a:t>1/24/24</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2CB88E5D-03FE-D649-AC36-CF809A7D8F37}" type="slidenum">
              <a:rPr lang="en-US" smtClean="0"/>
              <a:t>‹#›</a:t>
            </a:fld>
            <a:endParaRPr lang="en-US"/>
          </a:p>
        </p:txBody>
      </p:sp>
    </p:spTree>
    <p:extLst>
      <p:ext uri="{BB962C8B-B14F-4D97-AF65-F5344CB8AC3E}">
        <p14:creationId xmlns:p14="http://schemas.microsoft.com/office/powerpoint/2010/main" val="22917965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70EDA1D-6CC7-1241-9122-A1347967CA3E}" type="datetime1">
              <a:rPr lang="en-US" smtClean="0"/>
              <a:t>1/24/24</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2CB88E5D-03FE-D649-AC36-CF809A7D8F37}" type="slidenum">
              <a:rPr lang="en-US" smtClean="0"/>
              <a:t>‹#›</a:t>
            </a:fld>
            <a:endParaRPr lang="en-US"/>
          </a:p>
        </p:txBody>
      </p:sp>
    </p:spTree>
    <p:extLst>
      <p:ext uri="{BB962C8B-B14F-4D97-AF65-F5344CB8AC3E}">
        <p14:creationId xmlns:p14="http://schemas.microsoft.com/office/powerpoint/2010/main" val="16182396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CB649D-B261-BD43-BE81-1DAB3B61D588}" type="datetime1">
              <a:rPr lang="en-US" smtClean="0"/>
              <a:t>1/24/24</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2CB88E5D-03FE-D649-AC36-CF809A7D8F37}" type="slidenum">
              <a:rPr lang="en-US" smtClean="0"/>
              <a:t>‹#›</a:t>
            </a:fld>
            <a:endParaRPr lang="en-US"/>
          </a:p>
        </p:txBody>
      </p:sp>
    </p:spTree>
    <p:extLst>
      <p:ext uri="{BB962C8B-B14F-4D97-AF65-F5344CB8AC3E}">
        <p14:creationId xmlns:p14="http://schemas.microsoft.com/office/powerpoint/2010/main" val="20134726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06815FF-37C0-BE4F-8239-A3162A6F05F4}" type="datetime1">
              <a:rPr lang="en-US" smtClean="0"/>
              <a:t>1/24/24</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2CB88E5D-03FE-D649-AC36-CF809A7D8F37}" type="slidenum">
              <a:rPr lang="en-US" smtClean="0"/>
              <a:t>‹#›</a:t>
            </a:fld>
            <a:endParaRPr lang="en-US"/>
          </a:p>
        </p:txBody>
      </p:sp>
    </p:spTree>
    <p:extLst>
      <p:ext uri="{BB962C8B-B14F-4D97-AF65-F5344CB8AC3E}">
        <p14:creationId xmlns:p14="http://schemas.microsoft.com/office/powerpoint/2010/main" val="7930928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172D609-3828-2C4E-84EF-A940C2B44C4C}" type="datetime1">
              <a:rPr lang="en-US" smtClean="0"/>
              <a:t>1/24/24</a:t>
            </a:fld>
            <a:endParaRPr lang="en-US"/>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CB88E5D-03FE-D649-AC36-CF809A7D8F37}" type="slidenum">
              <a:rPr lang="en-US" smtClean="0"/>
              <a:t>‹#›</a:t>
            </a:fld>
            <a:endParaRPr lang="en-US"/>
          </a:p>
        </p:txBody>
      </p:sp>
    </p:spTree>
    <p:extLst>
      <p:ext uri="{BB962C8B-B14F-4D97-AF65-F5344CB8AC3E}">
        <p14:creationId xmlns:p14="http://schemas.microsoft.com/office/powerpoint/2010/main" val="24690926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02FDF508-0B99-9C41-9A1C-F1E2D089EA5C}" type="datetime1">
              <a:rPr lang="en-US" smtClean="0"/>
              <a:t>1/24/24</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2CB88E5D-03FE-D649-AC36-CF809A7D8F37}" type="slidenum">
              <a:rPr lang="en-US" smtClean="0"/>
              <a:t>‹#›</a:t>
            </a:fld>
            <a:endParaRPr lang="en-US"/>
          </a:p>
        </p:txBody>
      </p:sp>
    </p:spTree>
    <p:extLst>
      <p:ext uri="{BB962C8B-B14F-4D97-AF65-F5344CB8AC3E}">
        <p14:creationId xmlns:p14="http://schemas.microsoft.com/office/powerpoint/2010/main" val="1055452717"/>
      </p:ext>
    </p:extLst>
  </p:cSld>
  <p:clrMap bg1="lt1" tx1="dk1" bg2="lt2" tx2="dk2" accent1="accent1" accent2="accent2" accent3="accent3" accent4="accent4" accent5="accent5" accent6="accent6" hlink="hlink" folHlink="folHlink"/>
  <p:sldLayoutIdLst>
    <p:sldLayoutId id="2147484185" r:id="rId1"/>
    <p:sldLayoutId id="2147484186" r:id="rId2"/>
    <p:sldLayoutId id="2147484187" r:id="rId3"/>
    <p:sldLayoutId id="2147484188" r:id="rId4"/>
    <p:sldLayoutId id="2147484189" r:id="rId5"/>
    <p:sldLayoutId id="2147484190" r:id="rId6"/>
    <p:sldLayoutId id="2147484191" r:id="rId7"/>
    <p:sldLayoutId id="2147484192" r:id="rId8"/>
    <p:sldLayoutId id="2147484193" r:id="rId9"/>
    <p:sldLayoutId id="2147484194" r:id="rId10"/>
    <p:sldLayoutId id="2147484195" r:id="rId11"/>
    <p:sldLayoutId id="2147484196" r:id="rId12"/>
    <p:sldLayoutId id="2147484197" r:id="rId13"/>
    <p:sldLayoutId id="2147484198" r:id="rId14"/>
    <p:sldLayoutId id="2147484199" r:id="rId15"/>
    <p:sldLayoutId id="2147484200" r:id="rId16"/>
  </p:sldLayoutIdLst>
  <p:hf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3">
                <a:lumMod val="20000"/>
                <a:lumOff val="80000"/>
              </a:schemeClr>
            </a:gs>
            <a:gs pos="100000">
              <a:schemeClr val="bg1">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DF5105-9E50-1F47-B378-D7F784EDDAC7}"/>
              </a:ext>
            </a:extLst>
          </p:cNvPr>
          <p:cNvSpPr>
            <a:spLocks noGrp="1"/>
          </p:cNvSpPr>
          <p:nvPr>
            <p:ph type="title"/>
          </p:nvPr>
        </p:nvSpPr>
        <p:spPr>
          <a:xfrm>
            <a:off x="2589213" y="1643114"/>
            <a:ext cx="8561718" cy="1468800"/>
          </a:xfrm>
        </p:spPr>
        <p:txBody>
          <a:bodyPr anchor="b">
            <a:normAutofit/>
          </a:bodyPr>
          <a:lstStyle/>
          <a:p>
            <a:r>
              <a:rPr lang="en-US" sz="4400" dirty="0"/>
              <a:t>Toolkit to better understand the ACGME Resident survey  </a:t>
            </a:r>
          </a:p>
        </p:txBody>
      </p:sp>
      <p:sp>
        <p:nvSpPr>
          <p:cNvPr id="3" name="Subtitle 2">
            <a:extLst>
              <a:ext uri="{FF2B5EF4-FFF2-40B4-BE49-F238E27FC236}">
                <a16:creationId xmlns:a16="http://schemas.microsoft.com/office/drawing/2014/main" id="{76B0141F-8FD5-F942-AEB4-D2A22CDBACF7}"/>
              </a:ext>
            </a:extLst>
          </p:cNvPr>
          <p:cNvSpPr>
            <a:spLocks noGrp="1"/>
          </p:cNvSpPr>
          <p:nvPr>
            <p:ph type="body" idx="1"/>
          </p:nvPr>
        </p:nvSpPr>
        <p:spPr>
          <a:xfrm>
            <a:off x="2589212" y="3960328"/>
            <a:ext cx="8915399" cy="1254557"/>
          </a:xfrm>
        </p:spPr>
        <p:txBody>
          <a:bodyPr anchor="ctr">
            <a:normAutofit/>
          </a:bodyPr>
          <a:lstStyle/>
          <a:p>
            <a:r>
              <a:rPr lang="en-US" sz="2400" dirty="0">
                <a:solidFill>
                  <a:schemeClr val="tx1"/>
                </a:solidFill>
              </a:rPr>
              <a:t>Brought to you by APDIM Council</a:t>
            </a:r>
          </a:p>
          <a:p>
            <a:r>
              <a:rPr lang="en-US" sz="2400" dirty="0">
                <a:solidFill>
                  <a:schemeClr val="tx1"/>
                </a:solidFill>
              </a:rPr>
              <a:t>January 2024</a:t>
            </a:r>
          </a:p>
        </p:txBody>
      </p:sp>
      <p:sp>
        <p:nvSpPr>
          <p:cNvPr id="4" name="Slide Number Placeholder 3">
            <a:extLst>
              <a:ext uri="{FF2B5EF4-FFF2-40B4-BE49-F238E27FC236}">
                <a16:creationId xmlns:a16="http://schemas.microsoft.com/office/drawing/2014/main" id="{11B29F3B-81E7-E748-808F-18C74E6310B4}"/>
              </a:ext>
            </a:extLst>
          </p:cNvPr>
          <p:cNvSpPr>
            <a:spLocks noGrp="1"/>
          </p:cNvSpPr>
          <p:nvPr>
            <p:ph type="sldNum" sz="quarter" idx="12"/>
          </p:nvPr>
        </p:nvSpPr>
        <p:spPr/>
        <p:txBody>
          <a:bodyPr/>
          <a:lstStyle/>
          <a:p>
            <a:fld id="{2CB88E5D-03FE-D649-AC36-CF809A7D8F37}" type="slidenum">
              <a:rPr lang="en-US" smtClean="0"/>
              <a:t>1</a:t>
            </a:fld>
            <a:endParaRPr lang="en-US"/>
          </a:p>
        </p:txBody>
      </p:sp>
    </p:spTree>
    <p:extLst>
      <p:ext uri="{BB962C8B-B14F-4D97-AF65-F5344CB8AC3E}">
        <p14:creationId xmlns:p14="http://schemas.microsoft.com/office/powerpoint/2010/main" val="34123523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95D1D5-BAA2-D749-AD14-3842067BC434}"/>
              </a:ext>
            </a:extLst>
          </p:cNvPr>
          <p:cNvSpPr>
            <a:spLocks noGrp="1"/>
          </p:cNvSpPr>
          <p:nvPr>
            <p:ph type="title"/>
          </p:nvPr>
        </p:nvSpPr>
        <p:spPr>
          <a:xfrm>
            <a:off x="3338169" y="255024"/>
            <a:ext cx="7020482" cy="1280890"/>
          </a:xfrm>
        </p:spPr>
        <p:txBody>
          <a:bodyPr/>
          <a:lstStyle/>
          <a:p>
            <a:r>
              <a:rPr lang="en-US" dirty="0"/>
              <a:t>ACGME work hours continued</a:t>
            </a:r>
          </a:p>
        </p:txBody>
      </p:sp>
      <p:sp>
        <p:nvSpPr>
          <p:cNvPr id="3" name="Content Placeholder 2">
            <a:extLst>
              <a:ext uri="{FF2B5EF4-FFF2-40B4-BE49-F238E27FC236}">
                <a16:creationId xmlns:a16="http://schemas.microsoft.com/office/drawing/2014/main" id="{478C0EEF-19E1-974C-ACD8-BF8D196668C4}"/>
              </a:ext>
            </a:extLst>
          </p:cNvPr>
          <p:cNvSpPr>
            <a:spLocks noGrp="1"/>
          </p:cNvSpPr>
          <p:nvPr>
            <p:ph idx="1"/>
          </p:nvPr>
        </p:nvSpPr>
        <p:spPr>
          <a:xfrm>
            <a:off x="1501059" y="1009993"/>
            <a:ext cx="10279263" cy="5592983"/>
          </a:xfrm>
        </p:spPr>
        <p:txBody>
          <a:bodyPr>
            <a:noAutofit/>
          </a:bodyPr>
          <a:lstStyle/>
          <a:p>
            <a:r>
              <a:rPr lang="en-US" sz="2400" dirty="0">
                <a:solidFill>
                  <a:schemeClr val="tx1"/>
                </a:solidFill>
              </a:rPr>
              <a:t>The 80 hours limit and 1 day off in 7 are </a:t>
            </a:r>
            <a:r>
              <a:rPr lang="en-US" sz="2400" u="sng" dirty="0">
                <a:solidFill>
                  <a:schemeClr val="tx1"/>
                </a:solidFill>
              </a:rPr>
              <a:t>averaged</a:t>
            </a:r>
            <a:r>
              <a:rPr lang="en-US" sz="2400" dirty="0">
                <a:solidFill>
                  <a:schemeClr val="tx1"/>
                </a:solidFill>
              </a:rPr>
              <a:t> over 4 weeks.  </a:t>
            </a:r>
          </a:p>
          <a:p>
            <a:pPr lvl="1"/>
            <a:r>
              <a:rPr lang="en-US" sz="2200" dirty="0">
                <a:solidFill>
                  <a:schemeClr val="tx1"/>
                </a:solidFill>
              </a:rPr>
              <a:t>It is allowable to work 90 hours one week, as long as you work             70 hours in another.  </a:t>
            </a:r>
          </a:p>
          <a:p>
            <a:pPr lvl="1"/>
            <a:r>
              <a:rPr lang="en-US" sz="2200" dirty="0">
                <a:solidFill>
                  <a:schemeClr val="tx1"/>
                </a:solidFill>
              </a:rPr>
              <a:t>It is allowable to have 0 days off one week, and 2 days off the next</a:t>
            </a:r>
          </a:p>
          <a:p>
            <a:r>
              <a:rPr lang="en-US" sz="2400" dirty="0">
                <a:solidFill>
                  <a:schemeClr val="tx1"/>
                </a:solidFill>
              </a:rPr>
              <a:t>Must have at least 4 days free over a 28d period.  (These are not necessarily consecutive days free) </a:t>
            </a:r>
          </a:p>
          <a:p>
            <a:r>
              <a:rPr lang="en-US" sz="2400" dirty="0">
                <a:solidFill>
                  <a:schemeClr val="tx1"/>
                </a:solidFill>
              </a:rPr>
              <a:t>Are you able to adequately manage patient care within 80h? </a:t>
            </a:r>
          </a:p>
          <a:p>
            <a:r>
              <a:rPr lang="en-US" sz="2400" dirty="0">
                <a:solidFill>
                  <a:schemeClr val="tx1"/>
                </a:solidFill>
              </a:rPr>
              <a:t>Are you pressured to work &gt;80h?</a:t>
            </a:r>
          </a:p>
          <a:p>
            <a:r>
              <a:rPr lang="en-US" sz="2400" dirty="0">
                <a:solidFill>
                  <a:schemeClr val="tx1"/>
                </a:solidFill>
              </a:rPr>
              <a:t>Residents must have at least 14 hours free of clinical work and education after 24+ hours of in-house call</a:t>
            </a:r>
          </a:p>
          <a:p>
            <a:r>
              <a:rPr lang="en-US" sz="2400" dirty="0">
                <a:solidFill>
                  <a:schemeClr val="tx1"/>
                </a:solidFill>
              </a:rPr>
              <a:t>Work hours include in-house </a:t>
            </a:r>
            <a:r>
              <a:rPr lang="en-US" sz="2400" u="sng" dirty="0">
                <a:solidFill>
                  <a:schemeClr val="tx1"/>
                </a:solidFill>
              </a:rPr>
              <a:t>clinical and educational</a:t>
            </a:r>
            <a:r>
              <a:rPr lang="en-US" sz="2400" dirty="0">
                <a:solidFill>
                  <a:schemeClr val="tx1"/>
                </a:solidFill>
              </a:rPr>
              <a:t> activities, clinical work done from home, and all moonlighting </a:t>
            </a:r>
          </a:p>
        </p:txBody>
      </p:sp>
      <p:sp>
        <p:nvSpPr>
          <p:cNvPr id="4" name="Slide Number Placeholder 3">
            <a:extLst>
              <a:ext uri="{FF2B5EF4-FFF2-40B4-BE49-F238E27FC236}">
                <a16:creationId xmlns:a16="http://schemas.microsoft.com/office/drawing/2014/main" id="{EFC80910-BBBE-5140-A0AA-EC87B497C996}"/>
              </a:ext>
            </a:extLst>
          </p:cNvPr>
          <p:cNvSpPr>
            <a:spLocks noGrp="1"/>
          </p:cNvSpPr>
          <p:nvPr>
            <p:ph type="sldNum" sz="quarter" idx="12"/>
          </p:nvPr>
        </p:nvSpPr>
        <p:spPr/>
        <p:txBody>
          <a:bodyPr/>
          <a:lstStyle/>
          <a:p>
            <a:fld id="{2CB88E5D-03FE-D649-AC36-CF809A7D8F37}" type="slidenum">
              <a:rPr lang="en-US" smtClean="0"/>
              <a:t>10</a:t>
            </a:fld>
            <a:endParaRPr lang="en-US"/>
          </a:p>
        </p:txBody>
      </p:sp>
    </p:spTree>
    <p:extLst>
      <p:ext uri="{BB962C8B-B14F-4D97-AF65-F5344CB8AC3E}">
        <p14:creationId xmlns:p14="http://schemas.microsoft.com/office/powerpoint/2010/main" val="42638727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95D1D5-BAA2-D749-AD14-3842067BC434}"/>
              </a:ext>
            </a:extLst>
          </p:cNvPr>
          <p:cNvSpPr>
            <a:spLocks noGrp="1"/>
          </p:cNvSpPr>
          <p:nvPr>
            <p:ph type="title"/>
          </p:nvPr>
        </p:nvSpPr>
        <p:spPr>
          <a:xfrm>
            <a:off x="3459451" y="147337"/>
            <a:ext cx="8911687" cy="1280890"/>
          </a:xfrm>
        </p:spPr>
        <p:txBody>
          <a:bodyPr/>
          <a:lstStyle/>
          <a:p>
            <a:r>
              <a:rPr lang="en-US" dirty="0"/>
              <a:t>ACGME work hours continued</a:t>
            </a:r>
          </a:p>
        </p:txBody>
      </p:sp>
      <p:sp>
        <p:nvSpPr>
          <p:cNvPr id="6" name="Text Placeholder 5"/>
          <p:cNvSpPr>
            <a:spLocks noGrp="1"/>
          </p:cNvSpPr>
          <p:nvPr>
            <p:ph type="body" idx="1"/>
          </p:nvPr>
        </p:nvSpPr>
        <p:spPr>
          <a:xfrm>
            <a:off x="1659653" y="695876"/>
            <a:ext cx="4800600" cy="632529"/>
          </a:xfrm>
        </p:spPr>
        <p:txBody>
          <a:bodyPr/>
          <a:lstStyle/>
          <a:p>
            <a:r>
              <a:rPr lang="en-US" dirty="0"/>
              <a:t>Included in 80-hour work week	</a:t>
            </a:r>
          </a:p>
        </p:txBody>
      </p:sp>
      <p:sp>
        <p:nvSpPr>
          <p:cNvPr id="7" name="Content Placeholder 6"/>
          <p:cNvSpPr>
            <a:spLocks noGrp="1"/>
          </p:cNvSpPr>
          <p:nvPr>
            <p:ph sz="half" idx="2"/>
          </p:nvPr>
        </p:nvSpPr>
        <p:spPr>
          <a:xfrm>
            <a:off x="1344128" y="1436106"/>
            <a:ext cx="5970254" cy="5509544"/>
          </a:xfrm>
        </p:spPr>
        <p:txBody>
          <a:bodyPr>
            <a:noAutofit/>
          </a:bodyPr>
          <a:lstStyle/>
          <a:p>
            <a:r>
              <a:rPr lang="en-US" sz="1800" dirty="0">
                <a:solidFill>
                  <a:schemeClr val="tx1"/>
                </a:solidFill>
              </a:rPr>
              <a:t>Inpatient and outpatient clinical care</a:t>
            </a:r>
          </a:p>
          <a:p>
            <a:r>
              <a:rPr lang="en-US" sz="1800" dirty="0">
                <a:solidFill>
                  <a:schemeClr val="tx1"/>
                </a:solidFill>
              </a:rPr>
              <a:t>Administrative activities related to patient care, such as completing medical records, ordering and reviewing lab tests, signing orders and handoffs </a:t>
            </a:r>
          </a:p>
          <a:p>
            <a:r>
              <a:rPr lang="en-US" sz="1800" dirty="0">
                <a:solidFill>
                  <a:schemeClr val="tx1"/>
                </a:solidFill>
              </a:rPr>
              <a:t>For call from home: time specific to clinical work done from home and time spent in the hospital after being called in to provide patient care </a:t>
            </a:r>
          </a:p>
          <a:p>
            <a:r>
              <a:rPr lang="en-US" sz="1800" dirty="0">
                <a:solidFill>
                  <a:schemeClr val="tx1"/>
                </a:solidFill>
              </a:rPr>
              <a:t>Using an electronic health record and taking calls at home</a:t>
            </a:r>
          </a:p>
          <a:p>
            <a:r>
              <a:rPr lang="en-US" sz="1800" dirty="0">
                <a:solidFill>
                  <a:schemeClr val="tx1"/>
                </a:solidFill>
              </a:rPr>
              <a:t>Membership time on a hospital committee</a:t>
            </a:r>
          </a:p>
          <a:p>
            <a:r>
              <a:rPr lang="en-US" sz="1800" dirty="0">
                <a:solidFill>
                  <a:schemeClr val="tx1"/>
                </a:solidFill>
              </a:rPr>
              <a:t>Residents’/fellows’ participation in interviewing residency/fellowship candidates</a:t>
            </a:r>
          </a:p>
          <a:p>
            <a:r>
              <a:rPr lang="en-US" sz="1800" dirty="0">
                <a:solidFill>
                  <a:schemeClr val="tx1"/>
                </a:solidFill>
              </a:rPr>
              <a:t>Time devoted to military commitments if that time is spent providing patient care</a:t>
            </a:r>
          </a:p>
        </p:txBody>
      </p:sp>
      <p:sp>
        <p:nvSpPr>
          <p:cNvPr id="8" name="Text Placeholder 7"/>
          <p:cNvSpPr>
            <a:spLocks noGrp="1"/>
          </p:cNvSpPr>
          <p:nvPr>
            <p:ph type="body" sz="quarter" idx="3"/>
          </p:nvPr>
        </p:nvSpPr>
        <p:spPr>
          <a:xfrm>
            <a:off x="7742711" y="695875"/>
            <a:ext cx="4800600" cy="632529"/>
          </a:xfrm>
        </p:spPr>
        <p:txBody>
          <a:bodyPr/>
          <a:lstStyle/>
          <a:p>
            <a:r>
              <a:rPr lang="en-US" dirty="0"/>
              <a:t>Not included</a:t>
            </a:r>
          </a:p>
        </p:txBody>
      </p:sp>
      <p:sp>
        <p:nvSpPr>
          <p:cNvPr id="9" name="Content Placeholder 8"/>
          <p:cNvSpPr>
            <a:spLocks noGrp="1"/>
          </p:cNvSpPr>
          <p:nvPr>
            <p:ph sz="quarter" idx="4"/>
          </p:nvPr>
        </p:nvSpPr>
        <p:spPr>
          <a:xfrm>
            <a:off x="7742711" y="1450685"/>
            <a:ext cx="4369733" cy="2996398"/>
          </a:xfrm>
        </p:spPr>
        <p:txBody>
          <a:bodyPr>
            <a:normAutofit/>
          </a:bodyPr>
          <a:lstStyle/>
          <a:p>
            <a:r>
              <a:rPr lang="en-US" sz="1800" dirty="0">
                <a:solidFill>
                  <a:schemeClr val="tx1"/>
                </a:solidFill>
              </a:rPr>
              <a:t>Reading done in preparation for the following day’s cases</a:t>
            </a:r>
          </a:p>
          <a:p>
            <a:r>
              <a:rPr lang="en-US" sz="1800" dirty="0">
                <a:solidFill>
                  <a:schemeClr val="tx1"/>
                </a:solidFill>
              </a:rPr>
              <a:t>Studying</a:t>
            </a:r>
          </a:p>
          <a:p>
            <a:r>
              <a:rPr lang="en-US" sz="1800" dirty="0">
                <a:solidFill>
                  <a:schemeClr val="tx1"/>
                </a:solidFill>
              </a:rPr>
              <a:t>Research done from home</a:t>
            </a:r>
          </a:p>
          <a:p>
            <a:r>
              <a:rPr lang="en-US" sz="1800" dirty="0">
                <a:solidFill>
                  <a:schemeClr val="tx1"/>
                </a:solidFill>
              </a:rPr>
              <a:t>Non-clinical work while on-call from home</a:t>
            </a:r>
          </a:p>
        </p:txBody>
      </p:sp>
      <p:sp>
        <p:nvSpPr>
          <p:cNvPr id="3" name="Slide Number Placeholder 2">
            <a:extLst>
              <a:ext uri="{FF2B5EF4-FFF2-40B4-BE49-F238E27FC236}">
                <a16:creationId xmlns:a16="http://schemas.microsoft.com/office/drawing/2014/main" id="{8B504D88-DCB4-9C44-8210-0EB7D758DC6F}"/>
              </a:ext>
            </a:extLst>
          </p:cNvPr>
          <p:cNvSpPr>
            <a:spLocks noGrp="1"/>
          </p:cNvSpPr>
          <p:nvPr>
            <p:ph type="sldNum" sz="quarter" idx="12"/>
          </p:nvPr>
        </p:nvSpPr>
        <p:spPr/>
        <p:txBody>
          <a:bodyPr/>
          <a:lstStyle/>
          <a:p>
            <a:fld id="{2CB88E5D-03FE-D649-AC36-CF809A7D8F37}" type="slidenum">
              <a:rPr lang="en-US" smtClean="0"/>
              <a:t>11</a:t>
            </a:fld>
            <a:endParaRPr lang="en-US"/>
          </a:p>
        </p:txBody>
      </p:sp>
    </p:spTree>
    <p:extLst>
      <p:ext uri="{BB962C8B-B14F-4D97-AF65-F5344CB8AC3E}">
        <p14:creationId xmlns:p14="http://schemas.microsoft.com/office/powerpoint/2010/main" val="26266506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95D1D5-BAA2-D749-AD14-3842067BC434}"/>
              </a:ext>
            </a:extLst>
          </p:cNvPr>
          <p:cNvSpPr>
            <a:spLocks noGrp="1"/>
          </p:cNvSpPr>
          <p:nvPr>
            <p:ph type="title"/>
          </p:nvPr>
        </p:nvSpPr>
        <p:spPr>
          <a:xfrm>
            <a:off x="1663356" y="560515"/>
            <a:ext cx="10528644" cy="1492132"/>
          </a:xfrm>
        </p:spPr>
        <p:txBody>
          <a:bodyPr/>
          <a:lstStyle/>
          <a:p>
            <a:r>
              <a:rPr lang="en-US" dirty="0"/>
              <a:t>Work hours: NY State exception</a:t>
            </a:r>
          </a:p>
        </p:txBody>
      </p:sp>
      <p:sp>
        <p:nvSpPr>
          <p:cNvPr id="3" name="Content Placeholder 2">
            <a:extLst>
              <a:ext uri="{FF2B5EF4-FFF2-40B4-BE49-F238E27FC236}">
                <a16:creationId xmlns:a16="http://schemas.microsoft.com/office/drawing/2014/main" id="{478C0EEF-19E1-974C-ACD8-BF8D196668C4}"/>
              </a:ext>
            </a:extLst>
          </p:cNvPr>
          <p:cNvSpPr>
            <a:spLocks noGrp="1"/>
          </p:cNvSpPr>
          <p:nvPr>
            <p:ph idx="1"/>
          </p:nvPr>
        </p:nvSpPr>
        <p:spPr>
          <a:xfrm>
            <a:off x="2013678" y="2043374"/>
            <a:ext cx="9535319" cy="3753463"/>
          </a:xfrm>
        </p:spPr>
        <p:txBody>
          <a:bodyPr>
            <a:noAutofit/>
          </a:bodyPr>
          <a:lstStyle/>
          <a:p>
            <a:pPr marL="0" indent="0">
              <a:buNone/>
            </a:pPr>
            <a:r>
              <a:rPr lang="en-US" sz="2400" dirty="0">
                <a:solidFill>
                  <a:schemeClr val="tx1"/>
                </a:solidFill>
              </a:rPr>
              <a:t>In NY state, the Bell Commission requires 1 day off in a week with </a:t>
            </a:r>
            <a:r>
              <a:rPr lang="en-US" sz="2400" i="1" dirty="0">
                <a:solidFill>
                  <a:schemeClr val="tx1"/>
                </a:solidFill>
              </a:rPr>
              <a:t>no averaging</a:t>
            </a:r>
            <a:r>
              <a:rPr lang="en-US" sz="2400" dirty="0">
                <a:solidFill>
                  <a:schemeClr val="tx1"/>
                </a:solidFill>
              </a:rPr>
              <a:t>  </a:t>
            </a:r>
          </a:p>
          <a:p>
            <a:pPr marL="0" indent="0">
              <a:buNone/>
            </a:pPr>
            <a:endParaRPr lang="en-US" sz="2400" dirty="0">
              <a:solidFill>
                <a:schemeClr val="tx1"/>
              </a:solidFill>
            </a:endParaRPr>
          </a:p>
          <a:p>
            <a:pPr marL="0" indent="0">
              <a:buNone/>
            </a:pPr>
            <a:r>
              <a:rPr lang="en-US" sz="2400" u="sng" dirty="0">
                <a:solidFill>
                  <a:schemeClr val="tx1"/>
                </a:solidFill>
              </a:rPr>
              <a:t>Example of acceptable schedule:</a:t>
            </a:r>
          </a:p>
          <a:p>
            <a:pPr marL="0" indent="0">
              <a:buNone/>
            </a:pPr>
            <a:endParaRPr lang="en-US" sz="2400" u="sng" dirty="0">
              <a:solidFill>
                <a:schemeClr val="tx1"/>
              </a:solidFill>
            </a:endParaRPr>
          </a:p>
          <a:p>
            <a:pPr marL="0" indent="0">
              <a:buNone/>
            </a:pPr>
            <a:endParaRPr lang="en-US" sz="2400" u="sng" dirty="0">
              <a:solidFill>
                <a:schemeClr val="tx1"/>
              </a:solidFill>
            </a:endParaRPr>
          </a:p>
        </p:txBody>
      </p:sp>
      <p:graphicFrame>
        <p:nvGraphicFramePr>
          <p:cNvPr id="4" name="Table 3">
            <a:extLst>
              <a:ext uri="{FF2B5EF4-FFF2-40B4-BE49-F238E27FC236}">
                <a16:creationId xmlns:a16="http://schemas.microsoft.com/office/drawing/2014/main" id="{7D7B2EE8-4A7E-4906-841A-CD2B639D822A}"/>
              </a:ext>
            </a:extLst>
          </p:cNvPr>
          <p:cNvGraphicFramePr>
            <a:graphicFrameLocks noGrp="1"/>
          </p:cNvGraphicFramePr>
          <p:nvPr>
            <p:extLst>
              <p:ext uri="{D42A27DB-BD31-4B8C-83A1-F6EECF244321}">
                <p14:modId xmlns:p14="http://schemas.microsoft.com/office/powerpoint/2010/main" val="2896690222"/>
              </p:ext>
            </p:extLst>
          </p:nvPr>
        </p:nvGraphicFramePr>
        <p:xfrm>
          <a:off x="2191746" y="4013997"/>
          <a:ext cx="8560792" cy="1492132"/>
        </p:xfrm>
        <a:graphic>
          <a:graphicData uri="http://schemas.openxmlformats.org/drawingml/2006/table">
            <a:tbl>
              <a:tblPr firstRow="1" bandRow="1">
                <a:tableStyleId>{5940675A-B579-460E-94D1-54222C63F5DA}</a:tableStyleId>
              </a:tblPr>
              <a:tblGrid>
                <a:gridCol w="1070099">
                  <a:extLst>
                    <a:ext uri="{9D8B030D-6E8A-4147-A177-3AD203B41FA5}">
                      <a16:colId xmlns:a16="http://schemas.microsoft.com/office/drawing/2014/main" val="1447378862"/>
                    </a:ext>
                  </a:extLst>
                </a:gridCol>
                <a:gridCol w="1070099">
                  <a:extLst>
                    <a:ext uri="{9D8B030D-6E8A-4147-A177-3AD203B41FA5}">
                      <a16:colId xmlns:a16="http://schemas.microsoft.com/office/drawing/2014/main" val="2227952299"/>
                    </a:ext>
                  </a:extLst>
                </a:gridCol>
                <a:gridCol w="1070099">
                  <a:extLst>
                    <a:ext uri="{9D8B030D-6E8A-4147-A177-3AD203B41FA5}">
                      <a16:colId xmlns:a16="http://schemas.microsoft.com/office/drawing/2014/main" val="2476680014"/>
                    </a:ext>
                  </a:extLst>
                </a:gridCol>
                <a:gridCol w="1070099">
                  <a:extLst>
                    <a:ext uri="{9D8B030D-6E8A-4147-A177-3AD203B41FA5}">
                      <a16:colId xmlns:a16="http://schemas.microsoft.com/office/drawing/2014/main" val="2220055825"/>
                    </a:ext>
                  </a:extLst>
                </a:gridCol>
                <a:gridCol w="1070099">
                  <a:extLst>
                    <a:ext uri="{9D8B030D-6E8A-4147-A177-3AD203B41FA5}">
                      <a16:colId xmlns:a16="http://schemas.microsoft.com/office/drawing/2014/main" val="2468813548"/>
                    </a:ext>
                  </a:extLst>
                </a:gridCol>
                <a:gridCol w="1070099">
                  <a:extLst>
                    <a:ext uri="{9D8B030D-6E8A-4147-A177-3AD203B41FA5}">
                      <a16:colId xmlns:a16="http://schemas.microsoft.com/office/drawing/2014/main" val="2233799633"/>
                    </a:ext>
                  </a:extLst>
                </a:gridCol>
                <a:gridCol w="1070099">
                  <a:extLst>
                    <a:ext uri="{9D8B030D-6E8A-4147-A177-3AD203B41FA5}">
                      <a16:colId xmlns:a16="http://schemas.microsoft.com/office/drawing/2014/main" val="3487475635"/>
                    </a:ext>
                  </a:extLst>
                </a:gridCol>
                <a:gridCol w="1070099">
                  <a:extLst>
                    <a:ext uri="{9D8B030D-6E8A-4147-A177-3AD203B41FA5}">
                      <a16:colId xmlns:a16="http://schemas.microsoft.com/office/drawing/2014/main" val="1139078927"/>
                    </a:ext>
                  </a:extLst>
                </a:gridCol>
              </a:tblGrid>
              <a:tr h="492814">
                <a:tc>
                  <a:txBody>
                    <a:bodyPr/>
                    <a:lstStyle/>
                    <a:p>
                      <a:endParaRPr lang="en-US" dirty="0"/>
                    </a:p>
                  </a:txBody>
                  <a:tcPr/>
                </a:tc>
                <a:tc>
                  <a:txBody>
                    <a:bodyPr/>
                    <a:lstStyle/>
                    <a:p>
                      <a:pPr algn="ctr"/>
                      <a:r>
                        <a:rPr lang="en-US" b="1" dirty="0"/>
                        <a:t>SUN</a:t>
                      </a:r>
                    </a:p>
                  </a:txBody>
                  <a:tcPr/>
                </a:tc>
                <a:tc>
                  <a:txBody>
                    <a:bodyPr/>
                    <a:lstStyle/>
                    <a:p>
                      <a:pPr algn="ctr"/>
                      <a:r>
                        <a:rPr lang="en-US" b="1" dirty="0"/>
                        <a:t>MON</a:t>
                      </a:r>
                    </a:p>
                  </a:txBody>
                  <a:tcPr/>
                </a:tc>
                <a:tc>
                  <a:txBody>
                    <a:bodyPr/>
                    <a:lstStyle/>
                    <a:p>
                      <a:pPr algn="ctr"/>
                      <a:r>
                        <a:rPr lang="en-US" b="1" dirty="0"/>
                        <a:t>TUES</a:t>
                      </a:r>
                    </a:p>
                  </a:txBody>
                  <a:tcPr/>
                </a:tc>
                <a:tc>
                  <a:txBody>
                    <a:bodyPr/>
                    <a:lstStyle/>
                    <a:p>
                      <a:pPr algn="ctr"/>
                      <a:r>
                        <a:rPr lang="en-US" b="1" dirty="0"/>
                        <a:t>WEDS</a:t>
                      </a:r>
                    </a:p>
                  </a:txBody>
                  <a:tcPr/>
                </a:tc>
                <a:tc>
                  <a:txBody>
                    <a:bodyPr/>
                    <a:lstStyle/>
                    <a:p>
                      <a:pPr algn="ctr"/>
                      <a:r>
                        <a:rPr lang="en-US" b="1" dirty="0"/>
                        <a:t>THURS</a:t>
                      </a:r>
                    </a:p>
                  </a:txBody>
                  <a:tcPr/>
                </a:tc>
                <a:tc>
                  <a:txBody>
                    <a:bodyPr/>
                    <a:lstStyle/>
                    <a:p>
                      <a:pPr algn="ctr"/>
                      <a:r>
                        <a:rPr lang="en-US" b="1" dirty="0"/>
                        <a:t>FRI</a:t>
                      </a:r>
                    </a:p>
                  </a:txBody>
                  <a:tcPr/>
                </a:tc>
                <a:tc>
                  <a:txBody>
                    <a:bodyPr/>
                    <a:lstStyle/>
                    <a:p>
                      <a:pPr algn="ctr"/>
                      <a:r>
                        <a:rPr lang="en-US" b="1" dirty="0"/>
                        <a:t>SAT</a:t>
                      </a:r>
                    </a:p>
                  </a:txBody>
                  <a:tcPr/>
                </a:tc>
                <a:extLst>
                  <a:ext uri="{0D108BD9-81ED-4DB2-BD59-A6C34878D82A}">
                    <a16:rowId xmlns:a16="http://schemas.microsoft.com/office/drawing/2014/main" val="288068568"/>
                  </a:ext>
                </a:extLst>
              </a:tr>
              <a:tr h="499659">
                <a:tc>
                  <a:txBody>
                    <a:bodyPr/>
                    <a:lstStyle/>
                    <a:p>
                      <a:r>
                        <a:rPr lang="en-US" dirty="0"/>
                        <a:t>Week 1</a:t>
                      </a:r>
                    </a:p>
                  </a:txBody>
                  <a:tcPr/>
                </a:tc>
                <a:tc>
                  <a:txBody>
                    <a:bodyPr/>
                    <a:lstStyle/>
                    <a:p>
                      <a:pPr algn="ctr"/>
                      <a:r>
                        <a:rPr lang="en-US" b="1" dirty="0">
                          <a:solidFill>
                            <a:srgbClr val="FF0000"/>
                          </a:solidFill>
                        </a:rPr>
                        <a:t>OFF</a:t>
                      </a:r>
                    </a:p>
                  </a:txBody>
                  <a:tcPr/>
                </a:tc>
                <a:tc>
                  <a:txBody>
                    <a:bodyPr/>
                    <a:lstStyle/>
                    <a:p>
                      <a:pPr algn="ctr"/>
                      <a:r>
                        <a:rPr lang="en-US" dirty="0"/>
                        <a:t>ON</a:t>
                      </a:r>
                    </a:p>
                  </a:txBody>
                  <a:tcPr/>
                </a:tc>
                <a:tc>
                  <a:txBody>
                    <a:bodyPr/>
                    <a:lstStyle/>
                    <a:p>
                      <a:pPr algn="ctr"/>
                      <a:r>
                        <a:rPr lang="en-US" dirty="0"/>
                        <a:t>ON</a:t>
                      </a:r>
                    </a:p>
                  </a:txBody>
                  <a:tcPr/>
                </a:tc>
                <a:tc>
                  <a:txBody>
                    <a:bodyPr/>
                    <a:lstStyle/>
                    <a:p>
                      <a:pPr algn="ctr"/>
                      <a:r>
                        <a:rPr lang="en-US" dirty="0"/>
                        <a:t>ON</a:t>
                      </a:r>
                    </a:p>
                  </a:txBody>
                  <a:tcPr/>
                </a:tc>
                <a:tc>
                  <a:txBody>
                    <a:bodyPr/>
                    <a:lstStyle/>
                    <a:p>
                      <a:pPr algn="ctr"/>
                      <a:r>
                        <a:rPr lang="en-US" dirty="0"/>
                        <a:t>ON</a:t>
                      </a:r>
                    </a:p>
                  </a:txBody>
                  <a:tcPr/>
                </a:tc>
                <a:tc>
                  <a:txBody>
                    <a:bodyPr/>
                    <a:lstStyle/>
                    <a:p>
                      <a:pPr algn="ctr"/>
                      <a:r>
                        <a:rPr lang="en-US" dirty="0"/>
                        <a:t>ON</a:t>
                      </a:r>
                    </a:p>
                  </a:txBody>
                  <a:tcPr/>
                </a:tc>
                <a:tc>
                  <a:txBody>
                    <a:bodyPr/>
                    <a:lstStyle/>
                    <a:p>
                      <a:pPr algn="ctr"/>
                      <a:r>
                        <a:rPr lang="en-US" dirty="0"/>
                        <a:t>ON</a:t>
                      </a:r>
                    </a:p>
                  </a:txBody>
                  <a:tcPr/>
                </a:tc>
                <a:extLst>
                  <a:ext uri="{0D108BD9-81ED-4DB2-BD59-A6C34878D82A}">
                    <a16:rowId xmlns:a16="http://schemas.microsoft.com/office/drawing/2014/main" val="406620545"/>
                  </a:ext>
                </a:extLst>
              </a:tr>
              <a:tr h="499659">
                <a:tc>
                  <a:txBody>
                    <a:bodyPr/>
                    <a:lstStyle/>
                    <a:p>
                      <a:r>
                        <a:rPr lang="en-US" dirty="0"/>
                        <a:t>Week 2</a:t>
                      </a:r>
                    </a:p>
                  </a:txBody>
                  <a:tcPr/>
                </a:tc>
                <a:tc>
                  <a:txBody>
                    <a:bodyPr/>
                    <a:lstStyle/>
                    <a:p>
                      <a:pPr algn="ctr"/>
                      <a:r>
                        <a:rPr lang="en-US" dirty="0"/>
                        <a:t>ON</a:t>
                      </a:r>
                    </a:p>
                  </a:txBody>
                  <a:tcPr/>
                </a:tc>
                <a:tc>
                  <a:txBody>
                    <a:bodyPr/>
                    <a:lstStyle/>
                    <a:p>
                      <a:pPr algn="ctr"/>
                      <a:r>
                        <a:rPr lang="en-US" dirty="0"/>
                        <a:t>ON</a:t>
                      </a:r>
                    </a:p>
                  </a:txBody>
                  <a:tcPr/>
                </a:tc>
                <a:tc>
                  <a:txBody>
                    <a:bodyPr/>
                    <a:lstStyle/>
                    <a:p>
                      <a:pPr algn="ctr"/>
                      <a:r>
                        <a:rPr lang="en-US" dirty="0"/>
                        <a:t>ON</a:t>
                      </a:r>
                    </a:p>
                  </a:txBody>
                  <a:tcPr/>
                </a:tc>
                <a:tc>
                  <a:txBody>
                    <a:bodyPr/>
                    <a:lstStyle/>
                    <a:p>
                      <a:pPr algn="ctr"/>
                      <a:r>
                        <a:rPr lang="en-US" dirty="0"/>
                        <a:t>ON</a:t>
                      </a:r>
                    </a:p>
                  </a:txBody>
                  <a:tcPr/>
                </a:tc>
                <a:tc>
                  <a:txBody>
                    <a:bodyPr/>
                    <a:lstStyle/>
                    <a:p>
                      <a:pPr algn="ctr"/>
                      <a:r>
                        <a:rPr lang="en-US" dirty="0"/>
                        <a:t>ON</a:t>
                      </a:r>
                    </a:p>
                  </a:txBody>
                  <a:tcPr/>
                </a:tc>
                <a:tc>
                  <a:txBody>
                    <a:bodyPr/>
                    <a:lstStyle/>
                    <a:p>
                      <a:pPr algn="ctr"/>
                      <a:r>
                        <a:rPr lang="en-US" dirty="0"/>
                        <a:t>ON</a:t>
                      </a:r>
                    </a:p>
                  </a:txBody>
                  <a:tcPr/>
                </a:tc>
                <a:tc>
                  <a:txBody>
                    <a:bodyPr/>
                    <a:lstStyle/>
                    <a:p>
                      <a:pPr algn="ctr"/>
                      <a:r>
                        <a:rPr lang="en-US" b="1" dirty="0">
                          <a:solidFill>
                            <a:srgbClr val="FF0000"/>
                          </a:solidFill>
                        </a:rPr>
                        <a:t>OFF</a:t>
                      </a:r>
                    </a:p>
                  </a:txBody>
                  <a:tcPr/>
                </a:tc>
                <a:extLst>
                  <a:ext uri="{0D108BD9-81ED-4DB2-BD59-A6C34878D82A}">
                    <a16:rowId xmlns:a16="http://schemas.microsoft.com/office/drawing/2014/main" val="1096347738"/>
                  </a:ext>
                </a:extLst>
              </a:tr>
            </a:tbl>
          </a:graphicData>
        </a:graphic>
      </p:graphicFrame>
      <p:sp>
        <p:nvSpPr>
          <p:cNvPr id="5" name="Slide Number Placeholder 4">
            <a:extLst>
              <a:ext uri="{FF2B5EF4-FFF2-40B4-BE49-F238E27FC236}">
                <a16:creationId xmlns:a16="http://schemas.microsoft.com/office/drawing/2014/main" id="{F87168C7-6445-5241-A932-14CB74C28D21}"/>
              </a:ext>
            </a:extLst>
          </p:cNvPr>
          <p:cNvSpPr>
            <a:spLocks noGrp="1"/>
          </p:cNvSpPr>
          <p:nvPr>
            <p:ph type="sldNum" sz="quarter" idx="12"/>
          </p:nvPr>
        </p:nvSpPr>
        <p:spPr/>
        <p:txBody>
          <a:bodyPr/>
          <a:lstStyle/>
          <a:p>
            <a:fld id="{2CB88E5D-03FE-D649-AC36-CF809A7D8F37}" type="slidenum">
              <a:rPr lang="en-US" smtClean="0"/>
              <a:t>12</a:t>
            </a:fld>
            <a:endParaRPr lang="en-US"/>
          </a:p>
        </p:txBody>
      </p:sp>
    </p:spTree>
    <p:extLst>
      <p:ext uri="{BB962C8B-B14F-4D97-AF65-F5344CB8AC3E}">
        <p14:creationId xmlns:p14="http://schemas.microsoft.com/office/powerpoint/2010/main" val="30901346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C07EE0-3715-CC4E-9C7B-1B95229B2756}"/>
              </a:ext>
            </a:extLst>
          </p:cNvPr>
          <p:cNvSpPr>
            <a:spLocks noGrp="1"/>
          </p:cNvSpPr>
          <p:nvPr>
            <p:ph type="title"/>
          </p:nvPr>
        </p:nvSpPr>
        <p:spPr>
          <a:xfrm>
            <a:off x="1922300" y="339102"/>
            <a:ext cx="9582312" cy="1280890"/>
          </a:xfrm>
        </p:spPr>
        <p:txBody>
          <a:bodyPr/>
          <a:lstStyle/>
          <a:p>
            <a:r>
              <a:rPr lang="en-US" dirty="0"/>
              <a:t>Education vs. Non-Physician obligations</a:t>
            </a:r>
          </a:p>
        </p:txBody>
      </p:sp>
      <p:sp>
        <p:nvSpPr>
          <p:cNvPr id="3" name="Content Placeholder 2">
            <a:extLst>
              <a:ext uri="{FF2B5EF4-FFF2-40B4-BE49-F238E27FC236}">
                <a16:creationId xmlns:a16="http://schemas.microsoft.com/office/drawing/2014/main" id="{92720404-AE60-BB4E-849B-F00E32CFE84C}"/>
              </a:ext>
            </a:extLst>
          </p:cNvPr>
          <p:cNvSpPr>
            <a:spLocks noGrp="1"/>
          </p:cNvSpPr>
          <p:nvPr>
            <p:ph idx="1"/>
          </p:nvPr>
        </p:nvSpPr>
        <p:spPr>
          <a:xfrm>
            <a:off x="1251677" y="1246908"/>
            <a:ext cx="10252935" cy="5414494"/>
          </a:xfrm>
        </p:spPr>
        <p:txBody>
          <a:bodyPr>
            <a:normAutofit fontScale="85000" lnSpcReduction="10000"/>
          </a:bodyPr>
          <a:lstStyle/>
          <a:p>
            <a:pPr>
              <a:lnSpc>
                <a:spcPct val="134000"/>
              </a:lnSpc>
            </a:pPr>
            <a:r>
              <a:rPr lang="en-US" sz="2600" b="1" dirty="0">
                <a:solidFill>
                  <a:schemeClr val="tx1"/>
                </a:solidFill>
              </a:rPr>
              <a:t>Education</a:t>
            </a:r>
            <a:r>
              <a:rPr lang="en-US" sz="2600" dirty="0">
                <a:solidFill>
                  <a:schemeClr val="tx1"/>
                </a:solidFill>
              </a:rPr>
              <a:t> includes providing care for patients in the clinical setting, in addition to didactic and small group teaching sessions </a:t>
            </a:r>
          </a:p>
          <a:p>
            <a:endParaRPr lang="en-US" sz="1400" dirty="0">
              <a:solidFill>
                <a:schemeClr val="tx1"/>
              </a:solidFill>
            </a:endParaRPr>
          </a:p>
          <a:p>
            <a:pPr>
              <a:lnSpc>
                <a:spcPct val="124000"/>
              </a:lnSpc>
            </a:pPr>
            <a:r>
              <a:rPr lang="en-US" sz="2600" b="1" dirty="0">
                <a:solidFill>
                  <a:schemeClr val="tx1"/>
                </a:solidFill>
              </a:rPr>
              <a:t>Non-physician obligations: </a:t>
            </a:r>
            <a:r>
              <a:rPr lang="en-US" sz="2600" dirty="0">
                <a:solidFill>
                  <a:schemeClr val="tx1"/>
                </a:solidFill>
              </a:rPr>
              <a:t>are those duties which in most institutions are performed by nursing and allied health professionals, transport services or clerical staff. It is understood that while residents, like non-resident physicians, may be expected to do any of these things on occasion, these should not be performed </a:t>
            </a:r>
            <a:r>
              <a:rPr lang="en-US" sz="2600" i="1" dirty="0">
                <a:solidFill>
                  <a:schemeClr val="tx1"/>
                </a:solidFill>
              </a:rPr>
              <a:t>routinely</a:t>
            </a:r>
            <a:r>
              <a:rPr lang="en-US" sz="2600" dirty="0">
                <a:solidFill>
                  <a:schemeClr val="tx1"/>
                </a:solidFill>
              </a:rPr>
              <a:t> by residents and must be kept to a minimum to optimize resident education. </a:t>
            </a:r>
            <a:r>
              <a:rPr lang="en-US" sz="2600" u="sng" dirty="0">
                <a:solidFill>
                  <a:schemeClr val="tx1"/>
                </a:solidFill>
              </a:rPr>
              <a:t>Examples</a:t>
            </a:r>
            <a:r>
              <a:rPr lang="en-US" sz="2600" dirty="0">
                <a:solidFill>
                  <a:schemeClr val="tx1"/>
                </a:solidFill>
              </a:rPr>
              <a:t>:</a:t>
            </a:r>
          </a:p>
          <a:p>
            <a:pPr lvl="1"/>
            <a:r>
              <a:rPr lang="en-US" sz="2600" dirty="0">
                <a:solidFill>
                  <a:schemeClr val="tx1"/>
                </a:solidFill>
              </a:rPr>
              <a:t>transport of patients from the wards or units for procedures </a:t>
            </a:r>
          </a:p>
          <a:p>
            <a:pPr lvl="1"/>
            <a:r>
              <a:rPr lang="en-US" sz="2600" dirty="0">
                <a:solidFill>
                  <a:schemeClr val="tx1"/>
                </a:solidFill>
              </a:rPr>
              <a:t>routine blood drawing for lab tests</a:t>
            </a:r>
          </a:p>
          <a:p>
            <a:pPr lvl="1"/>
            <a:r>
              <a:rPr lang="en-US" sz="2600" dirty="0">
                <a:solidFill>
                  <a:schemeClr val="tx1"/>
                </a:solidFill>
              </a:rPr>
              <a:t>routine monitoring of patients when off the ward</a:t>
            </a:r>
          </a:p>
          <a:p>
            <a:pPr lvl="1"/>
            <a:r>
              <a:rPr lang="en-US" sz="2600" dirty="0">
                <a:solidFill>
                  <a:schemeClr val="tx1"/>
                </a:solidFill>
              </a:rPr>
              <a:t>clerical duties such as scheduling tests and appointments</a:t>
            </a:r>
          </a:p>
        </p:txBody>
      </p:sp>
      <p:sp>
        <p:nvSpPr>
          <p:cNvPr id="4" name="Slide Number Placeholder 3">
            <a:extLst>
              <a:ext uri="{FF2B5EF4-FFF2-40B4-BE49-F238E27FC236}">
                <a16:creationId xmlns:a16="http://schemas.microsoft.com/office/drawing/2014/main" id="{DC9F0D64-C146-B442-A88A-1ACACB0F5CAB}"/>
              </a:ext>
            </a:extLst>
          </p:cNvPr>
          <p:cNvSpPr>
            <a:spLocks noGrp="1"/>
          </p:cNvSpPr>
          <p:nvPr>
            <p:ph type="sldNum" sz="quarter" idx="12"/>
          </p:nvPr>
        </p:nvSpPr>
        <p:spPr/>
        <p:txBody>
          <a:bodyPr/>
          <a:lstStyle/>
          <a:p>
            <a:fld id="{2CB88E5D-03FE-D649-AC36-CF809A7D8F37}" type="slidenum">
              <a:rPr lang="en-US" smtClean="0"/>
              <a:t>13</a:t>
            </a:fld>
            <a:endParaRPr lang="en-US"/>
          </a:p>
        </p:txBody>
      </p:sp>
    </p:spTree>
    <p:extLst>
      <p:ext uri="{BB962C8B-B14F-4D97-AF65-F5344CB8AC3E}">
        <p14:creationId xmlns:p14="http://schemas.microsoft.com/office/powerpoint/2010/main" val="28042595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409FF7-C3C0-4F61-87C9-C14995C41427}"/>
              </a:ext>
            </a:extLst>
          </p:cNvPr>
          <p:cNvSpPr>
            <a:spLocks noGrp="1"/>
          </p:cNvSpPr>
          <p:nvPr>
            <p:ph type="title"/>
          </p:nvPr>
        </p:nvSpPr>
        <p:spPr>
          <a:xfrm>
            <a:off x="2260416" y="624110"/>
            <a:ext cx="8911687" cy="1280890"/>
          </a:xfrm>
        </p:spPr>
        <p:txBody>
          <a:bodyPr/>
          <a:lstStyle/>
          <a:p>
            <a:r>
              <a:rPr lang="en-US" dirty="0"/>
              <a:t>Structured learning activities</a:t>
            </a:r>
          </a:p>
        </p:txBody>
      </p:sp>
      <p:sp>
        <p:nvSpPr>
          <p:cNvPr id="3" name="Content Placeholder 2">
            <a:extLst>
              <a:ext uri="{FF2B5EF4-FFF2-40B4-BE49-F238E27FC236}">
                <a16:creationId xmlns:a16="http://schemas.microsoft.com/office/drawing/2014/main" id="{B768896E-5EBE-479A-9362-914ECED33643}"/>
              </a:ext>
            </a:extLst>
          </p:cNvPr>
          <p:cNvSpPr>
            <a:spLocks noGrp="1"/>
          </p:cNvSpPr>
          <p:nvPr>
            <p:ph idx="1"/>
          </p:nvPr>
        </p:nvSpPr>
        <p:spPr>
          <a:xfrm>
            <a:off x="2256703" y="2276104"/>
            <a:ext cx="8915400" cy="3777622"/>
          </a:xfrm>
        </p:spPr>
        <p:txBody>
          <a:bodyPr>
            <a:normAutofit/>
          </a:bodyPr>
          <a:lstStyle/>
          <a:p>
            <a:r>
              <a:rPr lang="en-US" sz="2400" dirty="0">
                <a:solidFill>
                  <a:schemeClr val="tx1"/>
                </a:solidFill>
              </a:rPr>
              <a:t>Examples of structured learning activities: didactics, case conferences, M&amp;M, grand rounds, workshops, online modules, simulation exercises, self-guided learning</a:t>
            </a:r>
          </a:p>
          <a:p>
            <a:pPr marL="0" indent="0">
              <a:buNone/>
            </a:pPr>
            <a:endParaRPr lang="en-US" sz="2400" dirty="0">
              <a:solidFill>
                <a:schemeClr val="tx1"/>
              </a:solidFill>
            </a:endParaRPr>
          </a:p>
          <a:p>
            <a:r>
              <a:rPr lang="en-US" sz="2400" dirty="0">
                <a:solidFill>
                  <a:schemeClr val="tx1"/>
                </a:solidFill>
              </a:rPr>
              <a:t>Do you have protected time to participate in these activities?</a:t>
            </a:r>
          </a:p>
        </p:txBody>
      </p:sp>
      <p:sp>
        <p:nvSpPr>
          <p:cNvPr id="4" name="Slide Number Placeholder 3">
            <a:extLst>
              <a:ext uri="{FF2B5EF4-FFF2-40B4-BE49-F238E27FC236}">
                <a16:creationId xmlns:a16="http://schemas.microsoft.com/office/drawing/2014/main" id="{E2097582-A40D-C548-BC7C-CB1E08507857}"/>
              </a:ext>
            </a:extLst>
          </p:cNvPr>
          <p:cNvSpPr>
            <a:spLocks noGrp="1"/>
          </p:cNvSpPr>
          <p:nvPr>
            <p:ph type="sldNum" sz="quarter" idx="12"/>
          </p:nvPr>
        </p:nvSpPr>
        <p:spPr/>
        <p:txBody>
          <a:bodyPr/>
          <a:lstStyle/>
          <a:p>
            <a:fld id="{2CB88E5D-03FE-D649-AC36-CF809A7D8F37}" type="slidenum">
              <a:rPr lang="en-US" smtClean="0"/>
              <a:t>14</a:t>
            </a:fld>
            <a:endParaRPr lang="en-US"/>
          </a:p>
        </p:txBody>
      </p:sp>
    </p:spTree>
    <p:extLst>
      <p:ext uri="{BB962C8B-B14F-4D97-AF65-F5344CB8AC3E}">
        <p14:creationId xmlns:p14="http://schemas.microsoft.com/office/powerpoint/2010/main" val="25603352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FD6EE5-AD80-49BF-BEB6-B45E920DA517}"/>
              </a:ext>
            </a:extLst>
          </p:cNvPr>
          <p:cNvSpPr>
            <a:spLocks noGrp="1"/>
          </p:cNvSpPr>
          <p:nvPr>
            <p:ph type="title"/>
          </p:nvPr>
        </p:nvSpPr>
        <p:spPr>
          <a:xfrm>
            <a:off x="2094161" y="303475"/>
            <a:ext cx="8911687" cy="1280890"/>
          </a:xfrm>
        </p:spPr>
        <p:txBody>
          <a:bodyPr/>
          <a:lstStyle/>
          <a:p>
            <a:r>
              <a:rPr lang="en-US" dirty="0"/>
              <a:t>Cost Awareness Teaching</a:t>
            </a:r>
          </a:p>
        </p:txBody>
      </p:sp>
      <p:sp>
        <p:nvSpPr>
          <p:cNvPr id="3" name="Content Placeholder 2">
            <a:extLst>
              <a:ext uri="{FF2B5EF4-FFF2-40B4-BE49-F238E27FC236}">
                <a16:creationId xmlns:a16="http://schemas.microsoft.com/office/drawing/2014/main" id="{29EEB675-DDFC-46D5-9058-5B1032C22102}"/>
              </a:ext>
            </a:extLst>
          </p:cNvPr>
          <p:cNvSpPr>
            <a:spLocks noGrp="1"/>
          </p:cNvSpPr>
          <p:nvPr>
            <p:ph idx="1"/>
          </p:nvPr>
        </p:nvSpPr>
        <p:spPr>
          <a:xfrm>
            <a:off x="1837354" y="1212953"/>
            <a:ext cx="9752964" cy="5252854"/>
          </a:xfrm>
        </p:spPr>
        <p:txBody>
          <a:bodyPr>
            <a:normAutofit/>
          </a:bodyPr>
          <a:lstStyle/>
          <a:p>
            <a:r>
              <a:rPr lang="en-US" sz="2400" dirty="0">
                <a:solidFill>
                  <a:schemeClr val="tx1"/>
                </a:solidFill>
              </a:rPr>
              <a:t>This may include High Value Cost-Conscious Care</a:t>
            </a:r>
          </a:p>
          <a:p>
            <a:pPr marL="0" indent="0">
              <a:buNone/>
            </a:pPr>
            <a:endParaRPr lang="en-US" sz="1000" dirty="0">
              <a:solidFill>
                <a:schemeClr val="tx1"/>
              </a:solidFill>
            </a:endParaRPr>
          </a:p>
          <a:p>
            <a:r>
              <a:rPr lang="en-US" sz="2400" dirty="0">
                <a:solidFill>
                  <a:schemeClr val="tx1"/>
                </a:solidFill>
              </a:rPr>
              <a:t>Opportunities to discuss cost awareness with faculty in patient care decisions? </a:t>
            </a:r>
            <a:r>
              <a:rPr lang="en-US" sz="2200" dirty="0">
                <a:solidFill>
                  <a:schemeClr val="tx1"/>
                </a:solidFill>
              </a:rPr>
              <a:t>Education may include any method, e.g. :</a:t>
            </a:r>
          </a:p>
          <a:p>
            <a:pPr lvl="1"/>
            <a:r>
              <a:rPr lang="en-US" sz="2200" dirty="0">
                <a:solidFill>
                  <a:schemeClr val="tx1"/>
                </a:solidFill>
              </a:rPr>
              <a:t>Online modules, written materials, workshops, didactics</a:t>
            </a:r>
          </a:p>
          <a:p>
            <a:pPr lvl="1"/>
            <a:r>
              <a:rPr lang="en-US" sz="2200" dirty="0">
                <a:solidFill>
                  <a:schemeClr val="tx1"/>
                </a:solidFill>
              </a:rPr>
              <a:t>In the course of day-to-day patient care including virtual visits</a:t>
            </a:r>
          </a:p>
          <a:p>
            <a:pPr lvl="1"/>
            <a:r>
              <a:rPr lang="en-US" sz="2200" dirty="0">
                <a:solidFill>
                  <a:schemeClr val="tx1"/>
                </a:solidFill>
              </a:rPr>
              <a:t>Community-based experiences </a:t>
            </a:r>
          </a:p>
          <a:p>
            <a:pPr lvl="1"/>
            <a:r>
              <a:rPr lang="en-US" sz="2200" dirty="0">
                <a:solidFill>
                  <a:schemeClr val="tx1"/>
                </a:solidFill>
              </a:rPr>
              <a:t>Interprofessional patient-care discussions (e.g. Pharmacy, Social Work, Case Management)</a:t>
            </a:r>
          </a:p>
          <a:p>
            <a:pPr marL="0" indent="0">
              <a:buNone/>
            </a:pPr>
            <a:endParaRPr lang="en-US" sz="1000" dirty="0">
              <a:solidFill>
                <a:schemeClr val="tx1"/>
              </a:solidFill>
            </a:endParaRPr>
          </a:p>
          <a:p>
            <a:r>
              <a:rPr lang="en-US" sz="2400" b="1" dirty="0">
                <a:solidFill>
                  <a:schemeClr val="tx1"/>
                </a:solidFill>
              </a:rPr>
              <a:t>Include program specific examples </a:t>
            </a:r>
            <a:r>
              <a:rPr lang="en-US" sz="2400" dirty="0">
                <a:solidFill>
                  <a:schemeClr val="tx1"/>
                </a:solidFill>
              </a:rPr>
              <a:t>(conferences, case-based discussions, QI curriculum/projects, direct patient care)</a:t>
            </a:r>
          </a:p>
        </p:txBody>
      </p:sp>
      <p:sp>
        <p:nvSpPr>
          <p:cNvPr id="4" name="Slide Number Placeholder 3">
            <a:extLst>
              <a:ext uri="{FF2B5EF4-FFF2-40B4-BE49-F238E27FC236}">
                <a16:creationId xmlns:a16="http://schemas.microsoft.com/office/drawing/2014/main" id="{ABA512A6-8DD4-DB41-963B-C7C0AB4541FA}"/>
              </a:ext>
            </a:extLst>
          </p:cNvPr>
          <p:cNvSpPr>
            <a:spLocks noGrp="1"/>
          </p:cNvSpPr>
          <p:nvPr>
            <p:ph type="sldNum" sz="quarter" idx="12"/>
          </p:nvPr>
        </p:nvSpPr>
        <p:spPr/>
        <p:txBody>
          <a:bodyPr/>
          <a:lstStyle/>
          <a:p>
            <a:fld id="{2CB88E5D-03FE-D649-AC36-CF809A7D8F37}" type="slidenum">
              <a:rPr lang="en-US" smtClean="0"/>
              <a:t>15</a:t>
            </a:fld>
            <a:endParaRPr lang="en-US"/>
          </a:p>
        </p:txBody>
      </p:sp>
    </p:spTree>
    <p:extLst>
      <p:ext uri="{BB962C8B-B14F-4D97-AF65-F5344CB8AC3E}">
        <p14:creationId xmlns:p14="http://schemas.microsoft.com/office/powerpoint/2010/main" val="20874859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80E8E6-B06B-45D9-AEC4-A2BB7A84E693}"/>
              </a:ext>
            </a:extLst>
          </p:cNvPr>
          <p:cNvSpPr>
            <a:spLocks noGrp="1"/>
          </p:cNvSpPr>
          <p:nvPr>
            <p:ph type="title"/>
          </p:nvPr>
        </p:nvSpPr>
        <p:spPr>
          <a:xfrm>
            <a:off x="1975408" y="618825"/>
            <a:ext cx="8911687" cy="1720614"/>
          </a:xfrm>
        </p:spPr>
        <p:txBody>
          <a:bodyPr>
            <a:normAutofit fontScale="90000"/>
          </a:bodyPr>
          <a:lstStyle/>
          <a:p>
            <a:pPr>
              <a:lnSpc>
                <a:spcPct val="114000"/>
              </a:lnSpc>
            </a:pPr>
            <a:r>
              <a:rPr lang="en-US" dirty="0"/>
              <a:t>Educational Content on Healthcare Disparities, Palliative Care, and Assessing Patient Goals</a:t>
            </a:r>
          </a:p>
        </p:txBody>
      </p:sp>
      <p:sp>
        <p:nvSpPr>
          <p:cNvPr id="3" name="Content Placeholder 2">
            <a:extLst>
              <a:ext uri="{FF2B5EF4-FFF2-40B4-BE49-F238E27FC236}">
                <a16:creationId xmlns:a16="http://schemas.microsoft.com/office/drawing/2014/main" id="{36644653-9EE6-4B01-98BE-5C54A1E5E073}"/>
              </a:ext>
            </a:extLst>
          </p:cNvPr>
          <p:cNvSpPr>
            <a:spLocks noGrp="1"/>
          </p:cNvSpPr>
          <p:nvPr>
            <p:ph idx="1"/>
          </p:nvPr>
        </p:nvSpPr>
        <p:spPr>
          <a:xfrm>
            <a:off x="1975408" y="2646219"/>
            <a:ext cx="9555532" cy="3744686"/>
          </a:xfrm>
        </p:spPr>
        <p:txBody>
          <a:bodyPr>
            <a:normAutofit/>
          </a:bodyPr>
          <a:lstStyle/>
          <a:p>
            <a:r>
              <a:rPr lang="en-US" sz="2400" dirty="0">
                <a:solidFill>
                  <a:schemeClr val="tx1"/>
                </a:solidFill>
              </a:rPr>
              <a:t>Education </a:t>
            </a:r>
            <a:r>
              <a:rPr lang="en-US" sz="2200" dirty="0">
                <a:solidFill>
                  <a:schemeClr val="tx1"/>
                </a:solidFill>
              </a:rPr>
              <a:t>may include any method, e.g.: </a:t>
            </a:r>
          </a:p>
          <a:p>
            <a:pPr lvl="1"/>
            <a:r>
              <a:rPr lang="en-US" sz="2200" dirty="0">
                <a:solidFill>
                  <a:schemeClr val="tx1"/>
                </a:solidFill>
              </a:rPr>
              <a:t>Online modules, written materials, workshops, didactics</a:t>
            </a:r>
          </a:p>
          <a:p>
            <a:pPr lvl="1"/>
            <a:r>
              <a:rPr lang="en-US" sz="2200" dirty="0">
                <a:solidFill>
                  <a:schemeClr val="tx1"/>
                </a:solidFill>
              </a:rPr>
              <a:t>In the course of day-to-day patient care including virtual visits</a:t>
            </a:r>
          </a:p>
          <a:p>
            <a:pPr lvl="1"/>
            <a:r>
              <a:rPr lang="en-US" sz="2200" dirty="0">
                <a:solidFill>
                  <a:schemeClr val="tx1"/>
                </a:solidFill>
              </a:rPr>
              <a:t>Community-based experiences </a:t>
            </a:r>
          </a:p>
          <a:p>
            <a:pPr lvl="1"/>
            <a:r>
              <a:rPr lang="en-US" sz="2200" dirty="0">
                <a:solidFill>
                  <a:schemeClr val="tx1"/>
                </a:solidFill>
              </a:rPr>
              <a:t>Consult experiences (inpatient or outpatient)</a:t>
            </a:r>
          </a:p>
          <a:p>
            <a:pPr marL="0" indent="0">
              <a:buNone/>
            </a:pPr>
            <a:endParaRPr lang="en-US" sz="2400" dirty="0">
              <a:solidFill>
                <a:schemeClr val="tx1"/>
              </a:solidFill>
            </a:endParaRPr>
          </a:p>
          <a:p>
            <a:r>
              <a:rPr lang="en-US" sz="2400" b="1" dirty="0">
                <a:solidFill>
                  <a:schemeClr val="tx1"/>
                </a:solidFill>
              </a:rPr>
              <a:t>Include program-specific examples: </a:t>
            </a:r>
          </a:p>
        </p:txBody>
      </p:sp>
      <p:sp>
        <p:nvSpPr>
          <p:cNvPr id="4" name="Slide Number Placeholder 3">
            <a:extLst>
              <a:ext uri="{FF2B5EF4-FFF2-40B4-BE49-F238E27FC236}">
                <a16:creationId xmlns:a16="http://schemas.microsoft.com/office/drawing/2014/main" id="{89AC1FA2-D8CB-9A42-881D-49BD8C7B1B4E}"/>
              </a:ext>
            </a:extLst>
          </p:cNvPr>
          <p:cNvSpPr>
            <a:spLocks noGrp="1"/>
          </p:cNvSpPr>
          <p:nvPr>
            <p:ph type="sldNum" sz="quarter" idx="12"/>
          </p:nvPr>
        </p:nvSpPr>
        <p:spPr/>
        <p:txBody>
          <a:bodyPr/>
          <a:lstStyle/>
          <a:p>
            <a:fld id="{2CB88E5D-03FE-D649-AC36-CF809A7D8F37}" type="slidenum">
              <a:rPr lang="en-US" smtClean="0"/>
              <a:t>16</a:t>
            </a:fld>
            <a:endParaRPr lang="en-US"/>
          </a:p>
        </p:txBody>
      </p:sp>
    </p:spTree>
    <p:extLst>
      <p:ext uri="{BB962C8B-B14F-4D97-AF65-F5344CB8AC3E}">
        <p14:creationId xmlns:p14="http://schemas.microsoft.com/office/powerpoint/2010/main" val="39748128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80E8E6-B06B-45D9-AEC4-A2BB7A84E693}"/>
              </a:ext>
            </a:extLst>
          </p:cNvPr>
          <p:cNvSpPr>
            <a:spLocks noGrp="1"/>
          </p:cNvSpPr>
          <p:nvPr>
            <p:ph type="title"/>
          </p:nvPr>
        </p:nvSpPr>
        <p:spPr>
          <a:xfrm>
            <a:off x="1975408" y="618825"/>
            <a:ext cx="8911687" cy="1465947"/>
          </a:xfrm>
        </p:spPr>
        <p:txBody>
          <a:bodyPr>
            <a:normAutofit/>
          </a:bodyPr>
          <a:lstStyle/>
          <a:p>
            <a:pPr>
              <a:lnSpc>
                <a:spcPct val="114000"/>
              </a:lnSpc>
            </a:pPr>
            <a:r>
              <a:rPr lang="en-US" dirty="0"/>
              <a:t>Educational Content on Addiction Medicine/Substance Use Disorder</a:t>
            </a:r>
          </a:p>
        </p:txBody>
      </p:sp>
      <p:sp>
        <p:nvSpPr>
          <p:cNvPr id="3" name="Content Placeholder 2">
            <a:extLst>
              <a:ext uri="{FF2B5EF4-FFF2-40B4-BE49-F238E27FC236}">
                <a16:creationId xmlns:a16="http://schemas.microsoft.com/office/drawing/2014/main" id="{36644653-9EE6-4B01-98BE-5C54A1E5E073}"/>
              </a:ext>
            </a:extLst>
          </p:cNvPr>
          <p:cNvSpPr>
            <a:spLocks noGrp="1"/>
          </p:cNvSpPr>
          <p:nvPr>
            <p:ph idx="1"/>
          </p:nvPr>
        </p:nvSpPr>
        <p:spPr>
          <a:xfrm>
            <a:off x="1975408" y="2489205"/>
            <a:ext cx="9555532" cy="3744686"/>
          </a:xfrm>
        </p:spPr>
        <p:txBody>
          <a:bodyPr>
            <a:normAutofit/>
          </a:bodyPr>
          <a:lstStyle/>
          <a:p>
            <a:r>
              <a:rPr lang="en-US" sz="2400" dirty="0">
                <a:solidFill>
                  <a:schemeClr val="tx1"/>
                </a:solidFill>
              </a:rPr>
              <a:t>Education </a:t>
            </a:r>
            <a:r>
              <a:rPr lang="en-US" sz="2200" dirty="0">
                <a:solidFill>
                  <a:schemeClr val="tx1"/>
                </a:solidFill>
              </a:rPr>
              <a:t>may include any method, e.g.: </a:t>
            </a:r>
          </a:p>
          <a:p>
            <a:pPr lvl="1"/>
            <a:r>
              <a:rPr lang="en-US" sz="2200" dirty="0">
                <a:solidFill>
                  <a:schemeClr val="tx1"/>
                </a:solidFill>
              </a:rPr>
              <a:t>Online modules, written materials, workshops, didactics</a:t>
            </a:r>
          </a:p>
          <a:p>
            <a:pPr lvl="1"/>
            <a:r>
              <a:rPr lang="en-US" sz="2200" dirty="0">
                <a:solidFill>
                  <a:schemeClr val="tx1"/>
                </a:solidFill>
              </a:rPr>
              <a:t>In the course of day-to-day patient care including virtual visits</a:t>
            </a:r>
          </a:p>
          <a:p>
            <a:pPr lvl="1"/>
            <a:r>
              <a:rPr lang="en-US" sz="2200" dirty="0">
                <a:solidFill>
                  <a:schemeClr val="tx1"/>
                </a:solidFill>
              </a:rPr>
              <a:t>Community-based clinic experiences </a:t>
            </a:r>
          </a:p>
          <a:p>
            <a:pPr lvl="1"/>
            <a:r>
              <a:rPr lang="en-US" sz="2200" dirty="0">
                <a:solidFill>
                  <a:schemeClr val="tx1"/>
                </a:solidFill>
              </a:rPr>
              <a:t>Inpatient consult experiences</a:t>
            </a:r>
          </a:p>
          <a:p>
            <a:pPr marL="0" indent="0">
              <a:buNone/>
            </a:pPr>
            <a:endParaRPr lang="en-US" sz="2400" dirty="0">
              <a:solidFill>
                <a:schemeClr val="tx1"/>
              </a:solidFill>
            </a:endParaRPr>
          </a:p>
          <a:p>
            <a:r>
              <a:rPr lang="en-US" sz="2400" b="1" dirty="0">
                <a:solidFill>
                  <a:schemeClr val="tx1"/>
                </a:solidFill>
              </a:rPr>
              <a:t>Include program-specific examples: </a:t>
            </a:r>
          </a:p>
        </p:txBody>
      </p:sp>
      <p:sp>
        <p:nvSpPr>
          <p:cNvPr id="4" name="Slide Number Placeholder 3">
            <a:extLst>
              <a:ext uri="{FF2B5EF4-FFF2-40B4-BE49-F238E27FC236}">
                <a16:creationId xmlns:a16="http://schemas.microsoft.com/office/drawing/2014/main" id="{89AC1FA2-D8CB-9A42-881D-49BD8C7B1B4E}"/>
              </a:ext>
            </a:extLst>
          </p:cNvPr>
          <p:cNvSpPr>
            <a:spLocks noGrp="1"/>
          </p:cNvSpPr>
          <p:nvPr>
            <p:ph type="sldNum" sz="quarter" idx="12"/>
          </p:nvPr>
        </p:nvSpPr>
        <p:spPr/>
        <p:txBody>
          <a:bodyPr/>
          <a:lstStyle/>
          <a:p>
            <a:fld id="{2CB88E5D-03FE-D649-AC36-CF809A7D8F37}" type="slidenum">
              <a:rPr lang="en-US" smtClean="0"/>
              <a:t>17</a:t>
            </a:fld>
            <a:endParaRPr lang="en-US"/>
          </a:p>
        </p:txBody>
      </p:sp>
    </p:spTree>
    <p:extLst>
      <p:ext uri="{BB962C8B-B14F-4D97-AF65-F5344CB8AC3E}">
        <p14:creationId xmlns:p14="http://schemas.microsoft.com/office/powerpoint/2010/main" val="10167277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Feedback after “assignments”</a:t>
            </a:r>
          </a:p>
        </p:txBody>
      </p:sp>
      <p:sp>
        <p:nvSpPr>
          <p:cNvPr id="3" name="Content Placeholder 2"/>
          <p:cNvSpPr>
            <a:spLocks noGrp="1"/>
          </p:cNvSpPr>
          <p:nvPr>
            <p:ph idx="1"/>
          </p:nvPr>
        </p:nvSpPr>
        <p:spPr>
          <a:xfrm>
            <a:off x="2304205" y="1905000"/>
            <a:ext cx="8915400" cy="4107872"/>
          </a:xfrm>
        </p:spPr>
        <p:txBody>
          <a:bodyPr>
            <a:noAutofit/>
          </a:bodyPr>
          <a:lstStyle/>
          <a:p>
            <a:r>
              <a:rPr lang="en-US" sz="2400" dirty="0">
                <a:solidFill>
                  <a:schemeClr val="tx1"/>
                </a:solidFill>
              </a:rPr>
              <a:t>ACGME defines “assignments” as rotations</a:t>
            </a:r>
          </a:p>
          <a:p>
            <a:endParaRPr lang="en-US" sz="2400" dirty="0">
              <a:solidFill>
                <a:schemeClr val="tx1"/>
              </a:solidFill>
            </a:endParaRPr>
          </a:p>
          <a:p>
            <a:r>
              <a:rPr lang="en-US" sz="2400" dirty="0">
                <a:solidFill>
                  <a:schemeClr val="tx1"/>
                </a:solidFill>
              </a:rPr>
              <a:t>Feedback can be written and formal (as in a written evaluation) and/or verbal and just-in-time…The ACGME may ask you about both</a:t>
            </a:r>
          </a:p>
          <a:p>
            <a:pPr marL="0" indent="0">
              <a:buNone/>
            </a:pPr>
            <a:endParaRPr lang="en-US" sz="2400" dirty="0">
              <a:solidFill>
                <a:schemeClr val="tx1"/>
              </a:solidFill>
            </a:endParaRPr>
          </a:p>
          <a:p>
            <a:r>
              <a:rPr lang="en-US" sz="2400" dirty="0">
                <a:solidFill>
                  <a:schemeClr val="tx1"/>
                </a:solidFill>
              </a:rPr>
              <a:t>While you may have other assignments such as scholarly work, journal club, etc. that are specific to your program, this is </a:t>
            </a:r>
            <a:r>
              <a:rPr lang="en-US" sz="2400" i="1" dirty="0">
                <a:solidFill>
                  <a:schemeClr val="tx1"/>
                </a:solidFill>
              </a:rPr>
              <a:t>not</a:t>
            </a:r>
            <a:r>
              <a:rPr lang="en-US" sz="2400" dirty="0">
                <a:solidFill>
                  <a:schemeClr val="tx1"/>
                </a:solidFill>
              </a:rPr>
              <a:t> the purpose of this question</a:t>
            </a:r>
          </a:p>
          <a:p>
            <a:endParaRPr lang="en-US" sz="2400" dirty="0">
              <a:solidFill>
                <a:schemeClr val="tx1"/>
              </a:solidFill>
            </a:endParaRPr>
          </a:p>
        </p:txBody>
      </p:sp>
      <p:sp>
        <p:nvSpPr>
          <p:cNvPr id="4" name="Slide Number Placeholder 3">
            <a:extLst>
              <a:ext uri="{FF2B5EF4-FFF2-40B4-BE49-F238E27FC236}">
                <a16:creationId xmlns:a16="http://schemas.microsoft.com/office/drawing/2014/main" id="{20A3C287-2A6A-E24A-BC8B-B5104E07E858}"/>
              </a:ext>
            </a:extLst>
          </p:cNvPr>
          <p:cNvSpPr>
            <a:spLocks noGrp="1"/>
          </p:cNvSpPr>
          <p:nvPr>
            <p:ph type="sldNum" sz="quarter" idx="12"/>
          </p:nvPr>
        </p:nvSpPr>
        <p:spPr/>
        <p:txBody>
          <a:bodyPr/>
          <a:lstStyle/>
          <a:p>
            <a:fld id="{2CB88E5D-03FE-D649-AC36-CF809A7D8F37}" type="slidenum">
              <a:rPr lang="en-US" smtClean="0"/>
              <a:t>18</a:t>
            </a:fld>
            <a:endParaRPr lang="en-US"/>
          </a:p>
        </p:txBody>
      </p:sp>
    </p:spTree>
    <p:extLst>
      <p:ext uri="{BB962C8B-B14F-4D97-AF65-F5344CB8AC3E}">
        <p14:creationId xmlns:p14="http://schemas.microsoft.com/office/powerpoint/2010/main" val="40838880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D8372A-87E3-734D-A5D9-CE7327A786C5}"/>
              </a:ext>
            </a:extLst>
          </p:cNvPr>
          <p:cNvSpPr>
            <a:spLocks noGrp="1"/>
          </p:cNvSpPr>
          <p:nvPr>
            <p:ph type="title"/>
          </p:nvPr>
        </p:nvSpPr>
        <p:spPr>
          <a:xfrm>
            <a:off x="2026935" y="274442"/>
            <a:ext cx="8911687" cy="1280890"/>
          </a:xfrm>
        </p:spPr>
        <p:txBody>
          <a:bodyPr/>
          <a:lstStyle/>
          <a:p>
            <a:r>
              <a:rPr lang="en-US" dirty="0"/>
              <a:t>Participation in scholarly activity</a:t>
            </a:r>
          </a:p>
        </p:txBody>
      </p:sp>
      <p:sp>
        <p:nvSpPr>
          <p:cNvPr id="3" name="Content Placeholder 2">
            <a:extLst>
              <a:ext uri="{FF2B5EF4-FFF2-40B4-BE49-F238E27FC236}">
                <a16:creationId xmlns:a16="http://schemas.microsoft.com/office/drawing/2014/main" id="{70B24221-4733-A447-B8B6-C0A8212D069E}"/>
              </a:ext>
            </a:extLst>
          </p:cNvPr>
          <p:cNvSpPr>
            <a:spLocks noGrp="1"/>
          </p:cNvSpPr>
          <p:nvPr>
            <p:ph idx="1"/>
          </p:nvPr>
        </p:nvSpPr>
        <p:spPr>
          <a:xfrm>
            <a:off x="1968755" y="1312227"/>
            <a:ext cx="9799692" cy="5545773"/>
          </a:xfrm>
        </p:spPr>
        <p:txBody>
          <a:bodyPr>
            <a:normAutofit fontScale="85000" lnSpcReduction="20000"/>
          </a:bodyPr>
          <a:lstStyle/>
          <a:p>
            <a:pPr marL="0" indent="0">
              <a:buNone/>
            </a:pPr>
            <a:r>
              <a:rPr lang="en-US" sz="2800" dirty="0">
                <a:solidFill>
                  <a:schemeClr val="tx1"/>
                </a:solidFill>
              </a:rPr>
              <a:t>Residents must participate in scholarly activity by the end of their  residency.  Definition of scholarship participation is very broad and should include a variety.  </a:t>
            </a:r>
          </a:p>
          <a:p>
            <a:pPr marL="0" indent="0">
              <a:buNone/>
            </a:pPr>
            <a:endParaRPr lang="en-US" sz="1400" dirty="0">
              <a:solidFill>
                <a:schemeClr val="tx1"/>
              </a:solidFill>
            </a:endParaRPr>
          </a:p>
          <a:p>
            <a:pPr marL="0" indent="0">
              <a:buNone/>
            </a:pPr>
            <a:r>
              <a:rPr lang="en-US" sz="2800" dirty="0">
                <a:solidFill>
                  <a:schemeClr val="tx1"/>
                </a:solidFill>
              </a:rPr>
              <a:t>Scholarly activities include: </a:t>
            </a:r>
          </a:p>
          <a:p>
            <a:pPr lvl="0"/>
            <a:r>
              <a:rPr lang="en-US" sz="2200" dirty="0">
                <a:solidFill>
                  <a:schemeClr val="tx1"/>
                </a:solidFill>
              </a:rPr>
              <a:t>Publications e.g., manuscripts, case reports, editorials, abstracts</a:t>
            </a:r>
          </a:p>
          <a:p>
            <a:pPr lvl="0"/>
            <a:r>
              <a:rPr lang="en-US" sz="2200" dirty="0">
                <a:solidFill>
                  <a:schemeClr val="tx1"/>
                </a:solidFill>
              </a:rPr>
              <a:t>Conference presentations (posters and presentations at international, national, regional meetings)</a:t>
            </a:r>
          </a:p>
          <a:p>
            <a:pPr lvl="0"/>
            <a:r>
              <a:rPr lang="en-US" sz="2200" dirty="0">
                <a:solidFill>
                  <a:schemeClr val="tx1"/>
                </a:solidFill>
              </a:rPr>
              <a:t>Quality improvement projects</a:t>
            </a:r>
          </a:p>
          <a:p>
            <a:pPr lvl="0"/>
            <a:r>
              <a:rPr lang="en-US" sz="2200" dirty="0">
                <a:solidFill>
                  <a:schemeClr val="tx1"/>
                </a:solidFill>
              </a:rPr>
              <a:t>Chapters or textbooks </a:t>
            </a:r>
          </a:p>
          <a:p>
            <a:pPr lvl="0"/>
            <a:r>
              <a:rPr lang="en-US" sz="2200" dirty="0">
                <a:solidFill>
                  <a:schemeClr val="tx1"/>
                </a:solidFill>
              </a:rPr>
              <a:t>Participation in funded or non-funded basic science or clinical outcomes research project</a:t>
            </a:r>
          </a:p>
          <a:p>
            <a:pPr lvl="0"/>
            <a:r>
              <a:rPr lang="en-US" sz="2200" dirty="0">
                <a:solidFill>
                  <a:schemeClr val="tx1"/>
                </a:solidFill>
              </a:rPr>
              <a:t>Lecture or presentation (such as grand rounds or case presentations of at least 30 minutes duration) within the sponsoring institution or program</a:t>
            </a:r>
          </a:p>
          <a:p>
            <a:endParaRPr lang="en-US" dirty="0"/>
          </a:p>
          <a:p>
            <a:pPr marL="0" indent="0">
              <a:buNone/>
            </a:pPr>
            <a:r>
              <a:rPr lang="en-US" sz="2800" dirty="0">
                <a:solidFill>
                  <a:schemeClr val="tx1"/>
                </a:solidFill>
              </a:rPr>
              <a:t>Residents do not need to participate in ALL these activities.</a:t>
            </a:r>
          </a:p>
          <a:p>
            <a:pPr marL="0" indent="0">
              <a:buNone/>
            </a:pPr>
            <a:endParaRPr lang="en-US" dirty="0"/>
          </a:p>
        </p:txBody>
      </p:sp>
      <p:sp>
        <p:nvSpPr>
          <p:cNvPr id="4" name="Slide Number Placeholder 3">
            <a:extLst>
              <a:ext uri="{FF2B5EF4-FFF2-40B4-BE49-F238E27FC236}">
                <a16:creationId xmlns:a16="http://schemas.microsoft.com/office/drawing/2014/main" id="{73172DA9-A184-EF48-AB54-16B7FAA5852E}"/>
              </a:ext>
            </a:extLst>
          </p:cNvPr>
          <p:cNvSpPr>
            <a:spLocks noGrp="1"/>
          </p:cNvSpPr>
          <p:nvPr>
            <p:ph type="sldNum" sz="quarter" idx="12"/>
          </p:nvPr>
        </p:nvSpPr>
        <p:spPr/>
        <p:txBody>
          <a:bodyPr/>
          <a:lstStyle/>
          <a:p>
            <a:fld id="{2CB88E5D-03FE-D649-AC36-CF809A7D8F37}" type="slidenum">
              <a:rPr lang="en-US" smtClean="0"/>
              <a:t>19</a:t>
            </a:fld>
            <a:endParaRPr lang="en-US"/>
          </a:p>
        </p:txBody>
      </p:sp>
    </p:spTree>
    <p:extLst>
      <p:ext uri="{BB962C8B-B14F-4D97-AF65-F5344CB8AC3E}">
        <p14:creationId xmlns:p14="http://schemas.microsoft.com/office/powerpoint/2010/main" val="21547138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7F4B1-BB7E-B447-BF75-BD1D067A8471}"/>
              </a:ext>
            </a:extLst>
          </p:cNvPr>
          <p:cNvSpPr>
            <a:spLocks noGrp="1"/>
          </p:cNvSpPr>
          <p:nvPr>
            <p:ph type="title"/>
          </p:nvPr>
        </p:nvSpPr>
        <p:spPr>
          <a:xfrm>
            <a:off x="2249549" y="275364"/>
            <a:ext cx="10940322" cy="1492132"/>
          </a:xfrm>
        </p:spPr>
        <p:txBody>
          <a:bodyPr/>
          <a:lstStyle/>
          <a:p>
            <a:r>
              <a:rPr lang="en-US" dirty="0"/>
              <a:t>Purpose of the survey</a:t>
            </a:r>
          </a:p>
        </p:txBody>
      </p:sp>
      <p:sp>
        <p:nvSpPr>
          <p:cNvPr id="3" name="Content Placeholder 2">
            <a:extLst>
              <a:ext uri="{FF2B5EF4-FFF2-40B4-BE49-F238E27FC236}">
                <a16:creationId xmlns:a16="http://schemas.microsoft.com/office/drawing/2014/main" id="{6CBF5D68-F3C0-5D4C-A7FB-5001E9EB927B}"/>
              </a:ext>
            </a:extLst>
          </p:cNvPr>
          <p:cNvSpPr>
            <a:spLocks noGrp="1"/>
          </p:cNvSpPr>
          <p:nvPr>
            <p:ph idx="1"/>
          </p:nvPr>
        </p:nvSpPr>
        <p:spPr>
          <a:xfrm>
            <a:off x="1857663" y="1188766"/>
            <a:ext cx="9732654" cy="4765166"/>
          </a:xfrm>
        </p:spPr>
        <p:txBody>
          <a:bodyPr>
            <a:noAutofit/>
          </a:bodyPr>
          <a:lstStyle/>
          <a:p>
            <a:pPr lvl="0">
              <a:lnSpc>
                <a:spcPct val="124000"/>
              </a:lnSpc>
            </a:pPr>
            <a:r>
              <a:rPr lang="en-US" sz="2400" dirty="0">
                <a:solidFill>
                  <a:schemeClr val="tx1"/>
                </a:solidFill>
              </a:rPr>
              <a:t>The survey is conducted annually and contains questions about your clinical and educational experiences as well as your learning environment</a:t>
            </a:r>
          </a:p>
          <a:p>
            <a:pPr lvl="0">
              <a:spcBef>
                <a:spcPts val="0"/>
              </a:spcBef>
            </a:pPr>
            <a:endParaRPr lang="en-US" sz="1000" dirty="0">
              <a:solidFill>
                <a:schemeClr val="tx1"/>
              </a:solidFill>
            </a:endParaRPr>
          </a:p>
          <a:p>
            <a:pPr lvl="0">
              <a:lnSpc>
                <a:spcPct val="124000"/>
              </a:lnSpc>
            </a:pPr>
            <a:r>
              <a:rPr lang="en-US" sz="2400" dirty="0">
                <a:solidFill>
                  <a:schemeClr val="tx1"/>
                </a:solidFill>
              </a:rPr>
              <a:t>The data gathered in the survey is </a:t>
            </a:r>
            <a:r>
              <a:rPr lang="en-US" sz="2400" u="sng" dirty="0">
                <a:solidFill>
                  <a:schemeClr val="tx1"/>
                </a:solidFill>
              </a:rPr>
              <a:t>confidential</a:t>
            </a:r>
            <a:r>
              <a:rPr lang="en-US" sz="2400" dirty="0">
                <a:solidFill>
                  <a:schemeClr val="tx1"/>
                </a:solidFill>
              </a:rPr>
              <a:t> and only aggregate program level data is provided by the ACGME to administrators and program directors</a:t>
            </a:r>
          </a:p>
          <a:p>
            <a:pPr lvl="0">
              <a:spcBef>
                <a:spcPts val="0"/>
              </a:spcBef>
            </a:pPr>
            <a:endParaRPr lang="en-US" sz="1000" dirty="0">
              <a:solidFill>
                <a:schemeClr val="tx1"/>
              </a:solidFill>
            </a:endParaRPr>
          </a:p>
          <a:p>
            <a:pPr lvl="0">
              <a:lnSpc>
                <a:spcPct val="124000"/>
              </a:lnSpc>
            </a:pPr>
            <a:r>
              <a:rPr lang="en-US" sz="2400" dirty="0">
                <a:solidFill>
                  <a:schemeClr val="tx1"/>
                </a:solidFill>
              </a:rPr>
              <a:t>The ACGME uses data from the resident survey as one of several tools to help determine program accreditation and to identify any potential problem areas where a program can improve the education of its residents</a:t>
            </a:r>
          </a:p>
          <a:p>
            <a:endParaRPr lang="en-US" sz="2400" dirty="0"/>
          </a:p>
        </p:txBody>
      </p:sp>
      <p:sp>
        <p:nvSpPr>
          <p:cNvPr id="4" name="Slide Number Placeholder 3">
            <a:extLst>
              <a:ext uri="{FF2B5EF4-FFF2-40B4-BE49-F238E27FC236}">
                <a16:creationId xmlns:a16="http://schemas.microsoft.com/office/drawing/2014/main" id="{B084B181-84B1-C741-ACB6-585291F69FCC}"/>
              </a:ext>
            </a:extLst>
          </p:cNvPr>
          <p:cNvSpPr>
            <a:spLocks noGrp="1"/>
          </p:cNvSpPr>
          <p:nvPr>
            <p:ph type="sldNum" sz="quarter" idx="12"/>
          </p:nvPr>
        </p:nvSpPr>
        <p:spPr/>
        <p:txBody>
          <a:bodyPr/>
          <a:lstStyle/>
          <a:p>
            <a:fld id="{2CB88E5D-03FE-D649-AC36-CF809A7D8F37}" type="slidenum">
              <a:rPr lang="en-US" smtClean="0"/>
              <a:t>2</a:t>
            </a:fld>
            <a:endParaRPr lang="en-US"/>
          </a:p>
        </p:txBody>
      </p:sp>
    </p:spTree>
    <p:extLst>
      <p:ext uri="{BB962C8B-B14F-4D97-AF65-F5344CB8AC3E}">
        <p14:creationId xmlns:p14="http://schemas.microsoft.com/office/powerpoint/2010/main" val="7084240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E11403-E6D7-4E67-9A51-16FDFBBAE81C}"/>
              </a:ext>
            </a:extLst>
          </p:cNvPr>
          <p:cNvSpPr>
            <a:spLocks noGrp="1"/>
          </p:cNvSpPr>
          <p:nvPr>
            <p:ph type="title"/>
          </p:nvPr>
        </p:nvSpPr>
        <p:spPr>
          <a:xfrm>
            <a:off x="2046660" y="469730"/>
            <a:ext cx="8911687" cy="1280890"/>
          </a:xfrm>
        </p:spPr>
        <p:txBody>
          <a:bodyPr/>
          <a:lstStyle/>
          <a:p>
            <a:r>
              <a:rPr lang="en-US" dirty="0"/>
              <a:t>Professionalism</a:t>
            </a:r>
          </a:p>
        </p:txBody>
      </p:sp>
      <p:sp>
        <p:nvSpPr>
          <p:cNvPr id="3" name="Content Placeholder 2">
            <a:extLst>
              <a:ext uri="{FF2B5EF4-FFF2-40B4-BE49-F238E27FC236}">
                <a16:creationId xmlns:a16="http://schemas.microsoft.com/office/drawing/2014/main" id="{F4DA778E-48E3-49C6-A3DF-39B4929D3C9E}"/>
              </a:ext>
            </a:extLst>
          </p:cNvPr>
          <p:cNvSpPr>
            <a:spLocks noGrp="1"/>
          </p:cNvSpPr>
          <p:nvPr>
            <p:ph idx="1"/>
          </p:nvPr>
        </p:nvSpPr>
        <p:spPr>
          <a:xfrm>
            <a:off x="1912319" y="1610430"/>
            <a:ext cx="9511744" cy="4623460"/>
          </a:xfrm>
        </p:spPr>
        <p:txBody>
          <a:bodyPr>
            <a:normAutofit/>
          </a:bodyPr>
          <a:lstStyle/>
          <a:p>
            <a:r>
              <a:rPr lang="en-US" sz="2400" dirty="0">
                <a:solidFill>
                  <a:schemeClr val="tx1"/>
                </a:solidFill>
              </a:rPr>
              <a:t>What mechanisms do you have to confidentially report unprofessional behavior? To deal with problems/concerns?</a:t>
            </a:r>
            <a:endParaRPr lang="en-US" sz="2400" dirty="0">
              <a:solidFill>
                <a:srgbClr val="C00000"/>
              </a:solidFill>
            </a:endParaRPr>
          </a:p>
          <a:p>
            <a:pPr lvl="1"/>
            <a:r>
              <a:rPr lang="en-US" sz="2200" b="1" dirty="0">
                <a:solidFill>
                  <a:schemeClr val="tx1"/>
                </a:solidFill>
              </a:rPr>
              <a:t>Include program-specific mechanisms</a:t>
            </a:r>
          </a:p>
          <a:p>
            <a:pPr marL="457200" lvl="1" indent="0">
              <a:buNone/>
            </a:pPr>
            <a:endParaRPr lang="en-US" sz="2200" dirty="0">
              <a:solidFill>
                <a:schemeClr val="tx1"/>
              </a:solidFill>
            </a:endParaRPr>
          </a:p>
          <a:p>
            <a:r>
              <a:rPr lang="en-US" sz="2400" dirty="0">
                <a:solidFill>
                  <a:schemeClr val="tx1"/>
                </a:solidFill>
              </a:rPr>
              <a:t>Have you experienced or witnessed abuse? </a:t>
            </a:r>
          </a:p>
          <a:p>
            <a:pPr lvl="1"/>
            <a:r>
              <a:rPr lang="en-US" sz="2200" dirty="0">
                <a:solidFill>
                  <a:schemeClr val="tx1"/>
                </a:solidFill>
              </a:rPr>
              <a:t>Abuse defined as public humiliation, physical harm, threat of harm, sexual or other forms of harassment, coercion, denial of opportunities or lower grades/evals or offensive remarks due to gender, race/ethnicity, sexual orientation</a:t>
            </a:r>
          </a:p>
          <a:p>
            <a:pPr lvl="1"/>
            <a:r>
              <a:rPr lang="en-US" sz="2200" dirty="0">
                <a:solidFill>
                  <a:schemeClr val="tx1"/>
                </a:solidFill>
              </a:rPr>
              <a:t>Abuse against student, resident/fellow, faculty, and/or staff</a:t>
            </a:r>
          </a:p>
          <a:p>
            <a:pPr lvl="1"/>
            <a:endParaRPr lang="en-US" sz="2200" dirty="0">
              <a:solidFill>
                <a:srgbClr val="C00000"/>
              </a:solidFill>
            </a:endParaRPr>
          </a:p>
        </p:txBody>
      </p:sp>
      <p:sp>
        <p:nvSpPr>
          <p:cNvPr id="4" name="Slide Number Placeholder 3">
            <a:extLst>
              <a:ext uri="{FF2B5EF4-FFF2-40B4-BE49-F238E27FC236}">
                <a16:creationId xmlns:a16="http://schemas.microsoft.com/office/drawing/2014/main" id="{BF55D9DC-2741-2A4A-A769-21B792163BFE}"/>
              </a:ext>
            </a:extLst>
          </p:cNvPr>
          <p:cNvSpPr>
            <a:spLocks noGrp="1"/>
          </p:cNvSpPr>
          <p:nvPr>
            <p:ph type="sldNum" sz="quarter" idx="12"/>
          </p:nvPr>
        </p:nvSpPr>
        <p:spPr/>
        <p:txBody>
          <a:bodyPr/>
          <a:lstStyle/>
          <a:p>
            <a:fld id="{2CB88E5D-03FE-D649-AC36-CF809A7D8F37}" type="slidenum">
              <a:rPr lang="en-US" smtClean="0"/>
              <a:t>20</a:t>
            </a:fld>
            <a:endParaRPr lang="en-US"/>
          </a:p>
        </p:txBody>
      </p:sp>
    </p:spTree>
    <p:extLst>
      <p:ext uri="{BB962C8B-B14F-4D97-AF65-F5344CB8AC3E}">
        <p14:creationId xmlns:p14="http://schemas.microsoft.com/office/powerpoint/2010/main" val="14090947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FBD87B-2374-4706-A3A2-047494F0BF55}"/>
              </a:ext>
            </a:extLst>
          </p:cNvPr>
          <p:cNvSpPr>
            <a:spLocks noGrp="1"/>
          </p:cNvSpPr>
          <p:nvPr>
            <p:ph type="title"/>
          </p:nvPr>
        </p:nvSpPr>
        <p:spPr>
          <a:xfrm>
            <a:off x="1975408" y="505357"/>
            <a:ext cx="8911687" cy="1280890"/>
          </a:xfrm>
        </p:spPr>
        <p:txBody>
          <a:bodyPr/>
          <a:lstStyle/>
          <a:p>
            <a:r>
              <a:rPr lang="en-US" dirty="0"/>
              <a:t>Patient Safety and Teamwork</a:t>
            </a:r>
          </a:p>
        </p:txBody>
      </p:sp>
      <p:sp>
        <p:nvSpPr>
          <p:cNvPr id="3" name="Content Placeholder 2">
            <a:extLst>
              <a:ext uri="{FF2B5EF4-FFF2-40B4-BE49-F238E27FC236}">
                <a16:creationId xmlns:a16="http://schemas.microsoft.com/office/drawing/2014/main" id="{EE478BC1-0869-4C4F-ABBA-6D1553096D42}"/>
              </a:ext>
            </a:extLst>
          </p:cNvPr>
          <p:cNvSpPr>
            <a:spLocks noGrp="1"/>
          </p:cNvSpPr>
          <p:nvPr>
            <p:ph idx="1"/>
          </p:nvPr>
        </p:nvSpPr>
        <p:spPr>
          <a:xfrm>
            <a:off x="1722313" y="1641443"/>
            <a:ext cx="9939255" cy="4694711"/>
          </a:xfrm>
        </p:spPr>
        <p:txBody>
          <a:bodyPr>
            <a:normAutofit/>
          </a:bodyPr>
          <a:lstStyle/>
          <a:p>
            <a:r>
              <a:rPr lang="en-US" sz="2400" dirty="0">
                <a:solidFill>
                  <a:schemeClr val="tx1"/>
                </a:solidFill>
              </a:rPr>
              <a:t>Do you know how to report patient safety events? </a:t>
            </a:r>
          </a:p>
          <a:p>
            <a:pPr lvl="1"/>
            <a:r>
              <a:rPr lang="en-US" sz="2200" b="1" dirty="0">
                <a:solidFill>
                  <a:schemeClr val="tx1"/>
                </a:solidFill>
              </a:rPr>
              <a:t>Include program-specific screenshot(s) on how to report patient safety events</a:t>
            </a:r>
          </a:p>
          <a:p>
            <a:pPr marL="0" indent="0">
              <a:buNone/>
            </a:pPr>
            <a:endParaRPr lang="en-US" sz="2400" dirty="0">
              <a:solidFill>
                <a:schemeClr val="tx1"/>
              </a:solidFill>
            </a:endParaRPr>
          </a:p>
          <a:p>
            <a:r>
              <a:rPr lang="en-US" sz="2400" dirty="0">
                <a:solidFill>
                  <a:schemeClr val="tx1"/>
                </a:solidFill>
              </a:rPr>
              <a:t>Have you participated in adverse event or root cause analysis? </a:t>
            </a:r>
          </a:p>
          <a:p>
            <a:pPr lvl="1"/>
            <a:r>
              <a:rPr lang="en-US" sz="2200" dirty="0">
                <a:solidFill>
                  <a:schemeClr val="tx1"/>
                </a:solidFill>
              </a:rPr>
              <a:t>This can include actual events or simulation, in-person or virtual, individual or group </a:t>
            </a:r>
          </a:p>
          <a:p>
            <a:pPr lvl="1"/>
            <a:r>
              <a:rPr lang="en-US" sz="2200" b="1" dirty="0">
                <a:solidFill>
                  <a:schemeClr val="tx1"/>
                </a:solidFill>
              </a:rPr>
              <a:t>Include program-specific examples</a:t>
            </a:r>
          </a:p>
          <a:p>
            <a:pPr marL="457200" lvl="1" indent="0">
              <a:buNone/>
            </a:pPr>
            <a:endParaRPr lang="en-US" sz="2200" b="1" dirty="0">
              <a:solidFill>
                <a:srgbClr val="C00000"/>
              </a:solidFill>
            </a:endParaRPr>
          </a:p>
          <a:p>
            <a:r>
              <a:rPr lang="en-US" sz="2400" dirty="0">
                <a:solidFill>
                  <a:schemeClr val="tx1"/>
                </a:solidFill>
              </a:rPr>
              <a:t>Do you feel satisfied with safety and health conditions? </a:t>
            </a:r>
            <a:endParaRPr lang="en-US" sz="2400" dirty="0">
              <a:solidFill>
                <a:srgbClr val="C00000"/>
              </a:solidFill>
            </a:endParaRPr>
          </a:p>
        </p:txBody>
      </p:sp>
      <p:sp>
        <p:nvSpPr>
          <p:cNvPr id="4" name="Slide Number Placeholder 3">
            <a:extLst>
              <a:ext uri="{FF2B5EF4-FFF2-40B4-BE49-F238E27FC236}">
                <a16:creationId xmlns:a16="http://schemas.microsoft.com/office/drawing/2014/main" id="{4021C865-5D57-5241-8317-059739B768D9}"/>
              </a:ext>
            </a:extLst>
          </p:cNvPr>
          <p:cNvSpPr>
            <a:spLocks noGrp="1"/>
          </p:cNvSpPr>
          <p:nvPr>
            <p:ph type="sldNum" sz="quarter" idx="12"/>
          </p:nvPr>
        </p:nvSpPr>
        <p:spPr/>
        <p:txBody>
          <a:bodyPr/>
          <a:lstStyle/>
          <a:p>
            <a:fld id="{2CB88E5D-03FE-D649-AC36-CF809A7D8F37}" type="slidenum">
              <a:rPr lang="en-US" smtClean="0"/>
              <a:t>21</a:t>
            </a:fld>
            <a:endParaRPr lang="en-US"/>
          </a:p>
        </p:txBody>
      </p:sp>
    </p:spTree>
    <p:extLst>
      <p:ext uri="{BB962C8B-B14F-4D97-AF65-F5344CB8AC3E}">
        <p14:creationId xmlns:p14="http://schemas.microsoft.com/office/powerpoint/2010/main" val="27561591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0411" y="405407"/>
            <a:ext cx="8911687" cy="1280890"/>
          </a:xfrm>
        </p:spPr>
        <p:txBody>
          <a:bodyPr/>
          <a:lstStyle/>
          <a:p>
            <a:r>
              <a:rPr lang="en-US" dirty="0"/>
              <a:t>Transitioning care when fatigued</a:t>
            </a:r>
          </a:p>
        </p:txBody>
      </p:sp>
      <p:sp>
        <p:nvSpPr>
          <p:cNvPr id="3" name="Content Placeholder 2"/>
          <p:cNvSpPr>
            <a:spLocks noGrp="1"/>
          </p:cNvSpPr>
          <p:nvPr>
            <p:ph idx="1"/>
          </p:nvPr>
        </p:nvSpPr>
        <p:spPr>
          <a:xfrm>
            <a:off x="1841066" y="1448791"/>
            <a:ext cx="9428617" cy="4738254"/>
          </a:xfrm>
        </p:spPr>
        <p:txBody>
          <a:bodyPr>
            <a:normAutofit lnSpcReduction="10000"/>
          </a:bodyPr>
          <a:lstStyle/>
          <a:p>
            <a:pPr>
              <a:lnSpc>
                <a:spcPct val="124000"/>
              </a:lnSpc>
            </a:pPr>
            <a:r>
              <a:rPr lang="en-US" sz="2400" dirty="0">
                <a:solidFill>
                  <a:schemeClr val="tx1"/>
                </a:solidFill>
              </a:rPr>
              <a:t>The question asks whether the program has </a:t>
            </a:r>
            <a:r>
              <a:rPr lang="en-US" sz="2400" u="sng" dirty="0">
                <a:solidFill>
                  <a:schemeClr val="tx1"/>
                </a:solidFill>
              </a:rPr>
              <a:t>mechanisms in place that allow </a:t>
            </a:r>
            <a:r>
              <a:rPr lang="en-US" sz="2400" dirty="0">
                <a:solidFill>
                  <a:schemeClr val="tx1"/>
                </a:solidFill>
              </a:rPr>
              <a:t>residents to transition care when they are fatigued</a:t>
            </a:r>
          </a:p>
          <a:p>
            <a:pPr>
              <a:lnSpc>
                <a:spcPct val="124000"/>
              </a:lnSpc>
            </a:pPr>
            <a:endParaRPr lang="en-US" sz="2400" dirty="0">
              <a:solidFill>
                <a:schemeClr val="tx1"/>
              </a:solidFill>
            </a:endParaRPr>
          </a:p>
          <a:p>
            <a:pPr>
              <a:lnSpc>
                <a:spcPct val="124000"/>
              </a:lnSpc>
            </a:pPr>
            <a:r>
              <a:rPr lang="en-US" sz="2400" dirty="0">
                <a:solidFill>
                  <a:schemeClr val="tx1"/>
                </a:solidFill>
              </a:rPr>
              <a:t>This can include a jeopardy or back-up system to take over call, a coverage system among in-house residents to allow the fatigued resident to go off duty, a coverage system where the fellow or attending takes over call, a way to “stop” new admits or duties and transition to another care team member</a:t>
            </a:r>
          </a:p>
        </p:txBody>
      </p:sp>
      <p:sp>
        <p:nvSpPr>
          <p:cNvPr id="4" name="Slide Number Placeholder 3">
            <a:extLst>
              <a:ext uri="{FF2B5EF4-FFF2-40B4-BE49-F238E27FC236}">
                <a16:creationId xmlns:a16="http://schemas.microsoft.com/office/drawing/2014/main" id="{C0FB35C5-ABEE-BC4B-BD7A-9A543C760D31}"/>
              </a:ext>
            </a:extLst>
          </p:cNvPr>
          <p:cNvSpPr>
            <a:spLocks noGrp="1"/>
          </p:cNvSpPr>
          <p:nvPr>
            <p:ph type="sldNum" sz="quarter" idx="12"/>
          </p:nvPr>
        </p:nvSpPr>
        <p:spPr/>
        <p:txBody>
          <a:bodyPr/>
          <a:lstStyle/>
          <a:p>
            <a:fld id="{2CB88E5D-03FE-D649-AC36-CF809A7D8F37}" type="slidenum">
              <a:rPr lang="en-US" smtClean="0"/>
              <a:t>22</a:t>
            </a:fld>
            <a:endParaRPr lang="en-US"/>
          </a:p>
        </p:txBody>
      </p:sp>
    </p:spTree>
    <p:extLst>
      <p:ext uri="{BB962C8B-B14F-4D97-AF65-F5344CB8AC3E}">
        <p14:creationId xmlns:p14="http://schemas.microsoft.com/office/powerpoint/2010/main" val="27054867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C25DC6-7438-AF40-BCF6-D46DBCE77ADB}"/>
              </a:ext>
            </a:extLst>
          </p:cNvPr>
          <p:cNvSpPr>
            <a:spLocks noGrp="1"/>
          </p:cNvSpPr>
          <p:nvPr>
            <p:ph type="title"/>
          </p:nvPr>
        </p:nvSpPr>
        <p:spPr>
          <a:xfrm>
            <a:off x="2105468" y="551494"/>
            <a:ext cx="8911687" cy="1280890"/>
          </a:xfrm>
        </p:spPr>
        <p:txBody>
          <a:bodyPr/>
          <a:lstStyle/>
          <a:p>
            <a:r>
              <a:rPr lang="en-US" dirty="0"/>
              <a:t>Data about practice habits</a:t>
            </a:r>
          </a:p>
        </p:txBody>
      </p:sp>
      <p:sp>
        <p:nvSpPr>
          <p:cNvPr id="3" name="Content Placeholder 2">
            <a:extLst>
              <a:ext uri="{FF2B5EF4-FFF2-40B4-BE49-F238E27FC236}">
                <a16:creationId xmlns:a16="http://schemas.microsoft.com/office/drawing/2014/main" id="{07711D55-94A5-C84B-AE79-99A4F901E98D}"/>
              </a:ext>
            </a:extLst>
          </p:cNvPr>
          <p:cNvSpPr>
            <a:spLocks noGrp="1"/>
          </p:cNvSpPr>
          <p:nvPr>
            <p:ph idx="1"/>
          </p:nvPr>
        </p:nvSpPr>
        <p:spPr>
          <a:xfrm>
            <a:off x="1781689" y="1555179"/>
            <a:ext cx="9559246" cy="4738905"/>
          </a:xfrm>
        </p:spPr>
        <p:txBody>
          <a:bodyPr>
            <a:normAutofit/>
          </a:bodyPr>
          <a:lstStyle/>
          <a:p>
            <a:r>
              <a:rPr lang="en-US" sz="2400" dirty="0">
                <a:solidFill>
                  <a:schemeClr val="tx1"/>
                </a:solidFill>
              </a:rPr>
              <a:t>Residents receive information about their practice habits on routine basis, both in the hospital and in the clinic setting</a:t>
            </a:r>
          </a:p>
          <a:p>
            <a:pPr marL="0" indent="0">
              <a:buNone/>
            </a:pPr>
            <a:endParaRPr lang="en-US" sz="1300" dirty="0">
              <a:solidFill>
                <a:schemeClr val="tx1"/>
              </a:solidFill>
            </a:endParaRPr>
          </a:p>
          <a:p>
            <a:r>
              <a:rPr lang="en-US" sz="2400" u="sng" dirty="0">
                <a:solidFill>
                  <a:schemeClr val="tx1"/>
                </a:solidFill>
              </a:rPr>
              <a:t>Examples in the hospital setting </a:t>
            </a:r>
            <a:r>
              <a:rPr lang="en-US" sz="2400" dirty="0">
                <a:solidFill>
                  <a:schemeClr val="tx1"/>
                </a:solidFill>
              </a:rPr>
              <a:t>may include inpatient core measures relevant to the specialty as a whole, QI projects outcomes, hand hygiene data, or any data from the hospital about your habits as a group or team</a:t>
            </a:r>
          </a:p>
          <a:p>
            <a:endParaRPr lang="en-US" sz="1300" dirty="0">
              <a:solidFill>
                <a:schemeClr val="tx1"/>
              </a:solidFill>
            </a:endParaRPr>
          </a:p>
          <a:p>
            <a:r>
              <a:rPr lang="en-US" sz="2400" u="sng" dirty="0">
                <a:solidFill>
                  <a:schemeClr val="tx1"/>
                </a:solidFill>
              </a:rPr>
              <a:t>Examples on the ambulatory setting </a:t>
            </a:r>
            <a:r>
              <a:rPr lang="en-US" sz="2400" dirty="0">
                <a:solidFill>
                  <a:schemeClr val="tx1"/>
                </a:solidFill>
              </a:rPr>
              <a:t>include your patient panel data on chronic disease metrics (e.g., HTN, T2DM) and preventive health measures (e.g., vaccinations, age-related cancer screening) that you practice in continuity clinic</a:t>
            </a:r>
          </a:p>
          <a:p>
            <a:pPr marL="0" indent="0">
              <a:buNone/>
            </a:pPr>
            <a:endParaRPr lang="en-US" dirty="0"/>
          </a:p>
        </p:txBody>
      </p:sp>
      <p:sp>
        <p:nvSpPr>
          <p:cNvPr id="4" name="Slide Number Placeholder 3">
            <a:extLst>
              <a:ext uri="{FF2B5EF4-FFF2-40B4-BE49-F238E27FC236}">
                <a16:creationId xmlns:a16="http://schemas.microsoft.com/office/drawing/2014/main" id="{D143180E-A7BE-644A-840D-5B3C8FC79855}"/>
              </a:ext>
            </a:extLst>
          </p:cNvPr>
          <p:cNvSpPr>
            <a:spLocks noGrp="1"/>
          </p:cNvSpPr>
          <p:nvPr>
            <p:ph type="sldNum" sz="quarter" idx="12"/>
          </p:nvPr>
        </p:nvSpPr>
        <p:spPr/>
        <p:txBody>
          <a:bodyPr/>
          <a:lstStyle/>
          <a:p>
            <a:fld id="{2CB88E5D-03FE-D649-AC36-CF809A7D8F37}" type="slidenum">
              <a:rPr lang="en-US" smtClean="0"/>
              <a:t>23</a:t>
            </a:fld>
            <a:endParaRPr lang="en-US"/>
          </a:p>
        </p:txBody>
      </p:sp>
    </p:spTree>
    <p:extLst>
      <p:ext uri="{BB962C8B-B14F-4D97-AF65-F5344CB8AC3E}">
        <p14:creationId xmlns:p14="http://schemas.microsoft.com/office/powerpoint/2010/main" val="31568445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B4387A-575B-EC4B-AAFD-D3E09383E928}"/>
              </a:ext>
            </a:extLst>
          </p:cNvPr>
          <p:cNvSpPr>
            <a:spLocks noGrp="1"/>
          </p:cNvSpPr>
          <p:nvPr>
            <p:ph type="title"/>
          </p:nvPr>
        </p:nvSpPr>
        <p:spPr>
          <a:xfrm>
            <a:off x="1837221" y="382045"/>
            <a:ext cx="9875520" cy="1356360"/>
          </a:xfrm>
        </p:spPr>
        <p:txBody>
          <a:bodyPr/>
          <a:lstStyle/>
          <a:p>
            <a:r>
              <a:rPr lang="en-US" dirty="0"/>
              <a:t>Working in an interprofessional team</a:t>
            </a:r>
          </a:p>
        </p:txBody>
      </p:sp>
      <p:sp>
        <p:nvSpPr>
          <p:cNvPr id="3" name="Content Placeholder 2">
            <a:extLst>
              <a:ext uri="{FF2B5EF4-FFF2-40B4-BE49-F238E27FC236}">
                <a16:creationId xmlns:a16="http://schemas.microsoft.com/office/drawing/2014/main" id="{CBE8E39E-23ED-1743-BC2E-38E6116A7FD4}"/>
              </a:ext>
            </a:extLst>
          </p:cNvPr>
          <p:cNvSpPr>
            <a:spLocks noGrp="1"/>
          </p:cNvSpPr>
          <p:nvPr>
            <p:ph idx="1"/>
          </p:nvPr>
        </p:nvSpPr>
        <p:spPr>
          <a:xfrm>
            <a:off x="1837221" y="1465273"/>
            <a:ext cx="9875520" cy="5162277"/>
          </a:xfrm>
        </p:spPr>
        <p:txBody>
          <a:bodyPr>
            <a:normAutofit/>
          </a:bodyPr>
          <a:lstStyle/>
          <a:p>
            <a:r>
              <a:rPr lang="en-US" sz="2400" dirty="0">
                <a:solidFill>
                  <a:schemeClr val="tx1"/>
                </a:solidFill>
              </a:rPr>
              <a:t>Interprofessional teams include any members of the following: fellows, nurses, case managers,  pharmacists, social workers, and other allied health personnel </a:t>
            </a:r>
          </a:p>
          <a:p>
            <a:endParaRPr lang="en-US" sz="1200" dirty="0">
              <a:solidFill>
                <a:schemeClr val="tx1"/>
              </a:solidFill>
            </a:endParaRPr>
          </a:p>
          <a:p>
            <a:r>
              <a:rPr lang="en-US" sz="2400" dirty="0">
                <a:solidFill>
                  <a:schemeClr val="tx1"/>
                </a:solidFill>
              </a:rPr>
              <a:t>Teams do not have to be embedded into your rounding time, and can be external to rounding time in the inpatient setting</a:t>
            </a:r>
          </a:p>
          <a:p>
            <a:endParaRPr lang="en-US" sz="1200" dirty="0">
              <a:solidFill>
                <a:schemeClr val="tx1"/>
              </a:solidFill>
            </a:endParaRPr>
          </a:p>
          <a:p>
            <a:r>
              <a:rPr lang="en-US" sz="2400" dirty="0">
                <a:solidFill>
                  <a:schemeClr val="tx1"/>
                </a:solidFill>
              </a:rPr>
              <a:t>In clinic or ambulatory settings, this includes all work with nurses, medical assistants, pharmacists, case managers, and social workers; even if this does not occur during the patient visit</a:t>
            </a:r>
          </a:p>
          <a:p>
            <a:pPr marL="45720" indent="0">
              <a:buNone/>
            </a:pPr>
            <a:endParaRPr lang="en-US" sz="1200" dirty="0">
              <a:solidFill>
                <a:schemeClr val="tx1"/>
              </a:solidFill>
            </a:endParaRPr>
          </a:p>
          <a:p>
            <a:r>
              <a:rPr lang="en-US" sz="2400" b="1" dirty="0">
                <a:solidFill>
                  <a:schemeClr val="tx1"/>
                </a:solidFill>
              </a:rPr>
              <a:t>Include program-specific examples on education and role modeling of interprofessional teamwork</a:t>
            </a:r>
          </a:p>
          <a:p>
            <a:endParaRPr lang="en-US" sz="2400" dirty="0">
              <a:solidFill>
                <a:schemeClr val="tx1"/>
              </a:solidFill>
            </a:endParaRPr>
          </a:p>
          <a:p>
            <a:endParaRPr lang="en-US" sz="2400" dirty="0">
              <a:solidFill>
                <a:schemeClr val="tx1"/>
              </a:solidFill>
            </a:endParaRPr>
          </a:p>
        </p:txBody>
      </p:sp>
      <p:sp>
        <p:nvSpPr>
          <p:cNvPr id="4" name="Slide Number Placeholder 3">
            <a:extLst>
              <a:ext uri="{FF2B5EF4-FFF2-40B4-BE49-F238E27FC236}">
                <a16:creationId xmlns:a16="http://schemas.microsoft.com/office/drawing/2014/main" id="{DF656B0F-A89C-3440-A0FD-A169B01C9940}"/>
              </a:ext>
            </a:extLst>
          </p:cNvPr>
          <p:cNvSpPr>
            <a:spLocks noGrp="1"/>
          </p:cNvSpPr>
          <p:nvPr>
            <p:ph type="sldNum" sz="quarter" idx="12"/>
          </p:nvPr>
        </p:nvSpPr>
        <p:spPr/>
        <p:txBody>
          <a:bodyPr/>
          <a:lstStyle/>
          <a:p>
            <a:fld id="{2CB88E5D-03FE-D649-AC36-CF809A7D8F37}" type="slidenum">
              <a:rPr lang="en-US" smtClean="0"/>
              <a:t>24</a:t>
            </a:fld>
            <a:endParaRPr lang="en-US"/>
          </a:p>
        </p:txBody>
      </p:sp>
    </p:spTree>
    <p:extLst>
      <p:ext uri="{BB962C8B-B14F-4D97-AF65-F5344CB8AC3E}">
        <p14:creationId xmlns:p14="http://schemas.microsoft.com/office/powerpoint/2010/main" val="9266411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77B121-A16D-4DFC-A9AD-241FE00160D3}"/>
              </a:ext>
            </a:extLst>
          </p:cNvPr>
          <p:cNvSpPr>
            <a:spLocks noGrp="1"/>
          </p:cNvSpPr>
          <p:nvPr>
            <p:ph type="title"/>
          </p:nvPr>
        </p:nvSpPr>
        <p:spPr>
          <a:xfrm>
            <a:off x="2307917" y="647206"/>
            <a:ext cx="8911687" cy="1280890"/>
          </a:xfrm>
        </p:spPr>
        <p:txBody>
          <a:bodyPr/>
          <a:lstStyle/>
          <a:p>
            <a:r>
              <a:rPr lang="en-US" dirty="0"/>
              <a:t>Diversity and Inclusion</a:t>
            </a:r>
          </a:p>
        </p:txBody>
      </p:sp>
      <p:sp>
        <p:nvSpPr>
          <p:cNvPr id="3" name="Content Placeholder 2">
            <a:extLst>
              <a:ext uri="{FF2B5EF4-FFF2-40B4-BE49-F238E27FC236}">
                <a16:creationId xmlns:a16="http://schemas.microsoft.com/office/drawing/2014/main" id="{6CDBBE3E-C3D3-4DB6-99F4-85143140B213}"/>
              </a:ext>
            </a:extLst>
          </p:cNvPr>
          <p:cNvSpPr>
            <a:spLocks noGrp="1"/>
          </p:cNvSpPr>
          <p:nvPr>
            <p:ph idx="1"/>
          </p:nvPr>
        </p:nvSpPr>
        <p:spPr>
          <a:xfrm>
            <a:off x="2304204" y="1837071"/>
            <a:ext cx="8915400" cy="4373723"/>
          </a:xfrm>
        </p:spPr>
        <p:txBody>
          <a:bodyPr>
            <a:normAutofit/>
          </a:bodyPr>
          <a:lstStyle/>
          <a:p>
            <a:pPr>
              <a:spcAft>
                <a:spcPts val="1200"/>
              </a:spcAft>
            </a:pPr>
            <a:r>
              <a:rPr lang="en-US" sz="2400" dirty="0">
                <a:solidFill>
                  <a:schemeClr val="tx1"/>
                </a:solidFill>
              </a:rPr>
              <a:t>Preparation for interaction with diverse individuals </a:t>
            </a:r>
          </a:p>
          <a:p>
            <a:r>
              <a:rPr lang="en-US" sz="2400" dirty="0">
                <a:solidFill>
                  <a:schemeClr val="tx1"/>
                </a:solidFill>
              </a:rPr>
              <a:t>Program fosters inclusive work environment </a:t>
            </a:r>
          </a:p>
          <a:p>
            <a:pPr lvl="1">
              <a:spcAft>
                <a:spcPts val="1200"/>
              </a:spcAft>
            </a:pPr>
            <a:r>
              <a:rPr lang="en-US" sz="2200" dirty="0">
                <a:solidFill>
                  <a:schemeClr val="tx1"/>
                </a:solidFill>
              </a:rPr>
              <a:t>Inclusive is in respect to race, ethnicity, gender, sexual orientation, ability, or religion</a:t>
            </a:r>
          </a:p>
          <a:p>
            <a:r>
              <a:rPr lang="en-US" sz="2400" dirty="0">
                <a:solidFill>
                  <a:schemeClr val="tx1"/>
                </a:solidFill>
              </a:rPr>
              <a:t>How program foster diverse resident/fellow recruitment and retention</a:t>
            </a:r>
          </a:p>
          <a:p>
            <a:pPr marL="0" indent="0">
              <a:buNone/>
            </a:pPr>
            <a:endParaRPr lang="en-US" sz="2400" dirty="0">
              <a:solidFill>
                <a:srgbClr val="C00000"/>
              </a:solidFill>
            </a:endParaRPr>
          </a:p>
          <a:p>
            <a:r>
              <a:rPr lang="en-US" sz="2400" b="1" dirty="0">
                <a:solidFill>
                  <a:schemeClr val="tx1"/>
                </a:solidFill>
              </a:rPr>
              <a:t>Include program-specific examples of preparation </a:t>
            </a:r>
          </a:p>
        </p:txBody>
      </p:sp>
      <p:sp>
        <p:nvSpPr>
          <p:cNvPr id="4" name="Slide Number Placeholder 3">
            <a:extLst>
              <a:ext uri="{FF2B5EF4-FFF2-40B4-BE49-F238E27FC236}">
                <a16:creationId xmlns:a16="http://schemas.microsoft.com/office/drawing/2014/main" id="{347C5A1A-8C0B-B141-A213-D006C207DE47}"/>
              </a:ext>
            </a:extLst>
          </p:cNvPr>
          <p:cNvSpPr>
            <a:spLocks noGrp="1"/>
          </p:cNvSpPr>
          <p:nvPr>
            <p:ph type="sldNum" sz="quarter" idx="12"/>
          </p:nvPr>
        </p:nvSpPr>
        <p:spPr/>
        <p:txBody>
          <a:bodyPr/>
          <a:lstStyle/>
          <a:p>
            <a:fld id="{2CB88E5D-03FE-D649-AC36-CF809A7D8F37}" type="slidenum">
              <a:rPr lang="en-US" smtClean="0"/>
              <a:t>25</a:t>
            </a:fld>
            <a:endParaRPr lang="en-US"/>
          </a:p>
        </p:txBody>
      </p:sp>
    </p:spTree>
    <p:extLst>
      <p:ext uri="{BB962C8B-B14F-4D97-AF65-F5344CB8AC3E}">
        <p14:creationId xmlns:p14="http://schemas.microsoft.com/office/powerpoint/2010/main" val="11036830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7AC13EF-EDB7-49C8-BA8D-27464E8E341B}"/>
              </a:ext>
            </a:extLst>
          </p:cNvPr>
          <p:cNvSpPr txBox="1"/>
          <p:nvPr/>
        </p:nvSpPr>
        <p:spPr>
          <a:xfrm>
            <a:off x="10648708" y="6424978"/>
            <a:ext cx="1377387" cy="369332"/>
          </a:xfrm>
          <a:prstGeom prst="rect">
            <a:avLst/>
          </a:prstGeom>
          <a:solidFill>
            <a:schemeClr val="bg1"/>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4" name="Title 1">
            <a:extLst>
              <a:ext uri="{FF2B5EF4-FFF2-40B4-BE49-F238E27FC236}">
                <a16:creationId xmlns:a16="http://schemas.microsoft.com/office/drawing/2014/main" id="{55F3D7CA-3236-4BE9-A1B2-23F85C7CAF05}"/>
              </a:ext>
            </a:extLst>
          </p:cNvPr>
          <p:cNvSpPr txBox="1">
            <a:spLocks/>
          </p:cNvSpPr>
          <p:nvPr/>
        </p:nvSpPr>
        <p:spPr>
          <a:xfrm>
            <a:off x="2204760" y="603041"/>
            <a:ext cx="9732579" cy="1539340"/>
          </a:xfrm>
          <a:prstGeom prst="rect">
            <a:avLst/>
          </a:prstGeom>
          <a:noFill/>
          <a:ln>
            <a:noFill/>
          </a:ln>
        </p:spPr>
        <p:txBody>
          <a:bodyPr vert="horz" wrap="square" lIns="91440" tIns="45720" rIns="91440" bIns="45720" anchor="t" anchorCtr="0" compatLnSpc="1">
            <a:noAutofit/>
          </a:bodyPr>
          <a:lstStyle>
            <a:lvl1pPr marL="0" marR="0" lvl="0" indent="0" algn="l" defTabSz="1219169" rtl="0" fontAlgn="auto" hangingPunct="1">
              <a:lnSpc>
                <a:spcPct val="100000"/>
              </a:lnSpc>
              <a:spcBef>
                <a:spcPts val="0"/>
              </a:spcBef>
              <a:spcAft>
                <a:spcPts val="0"/>
              </a:spcAft>
              <a:buNone/>
              <a:tabLst/>
              <a:defRPr lang="en-US" sz="5867" b="1" i="0" u="none" strike="noStrike" kern="1200" cap="none" spc="0" baseline="0">
                <a:solidFill>
                  <a:srgbClr val="000000"/>
                </a:solidFill>
                <a:uFillTx/>
                <a:latin typeface="Arial"/>
              </a:defRPr>
            </a:lvl1pPr>
          </a:lstStyle>
          <a:p>
            <a:pPr marL="0" marR="0" lvl="0" indent="0" defTabSz="1219169" rtl="0" eaLnBrk="1" fontAlgn="auto" latinLnBrk="0" hangingPunct="1">
              <a:lnSpc>
                <a:spcPct val="100000"/>
              </a:lnSpc>
              <a:spcBef>
                <a:spcPts val="0"/>
              </a:spcBef>
              <a:spcAft>
                <a:spcPts val="0"/>
              </a:spcAft>
              <a:buClrTx/>
              <a:buSzTx/>
              <a:buFontTx/>
              <a:buNone/>
              <a:tabLst/>
              <a:defRPr/>
            </a:pPr>
            <a:r>
              <a:rPr lang="en-US" sz="3600" b="0" dirty="0">
                <a:solidFill>
                  <a:schemeClr val="tx1"/>
                </a:solidFill>
                <a:latin typeface="+mj-lt"/>
              </a:rPr>
              <a:t>Answer the questions honestly</a:t>
            </a:r>
            <a:endParaRPr kumimoji="0" lang="en-US" sz="3600" b="0" u="none" strike="noStrike" kern="1200" cap="none" spc="0" normalizeH="0" baseline="0" noProof="0" dirty="0">
              <a:ln>
                <a:noFill/>
              </a:ln>
              <a:solidFill>
                <a:schemeClr val="tx1"/>
              </a:solidFill>
              <a:effectLst/>
              <a:uLnTx/>
              <a:uFillTx/>
              <a:latin typeface="+mj-lt"/>
              <a:ea typeface="+mn-ea"/>
              <a:cs typeface="+mn-cs"/>
            </a:endParaRPr>
          </a:p>
        </p:txBody>
      </p:sp>
      <p:sp>
        <p:nvSpPr>
          <p:cNvPr id="9" name="Content Placeholder 8">
            <a:extLst>
              <a:ext uri="{FF2B5EF4-FFF2-40B4-BE49-F238E27FC236}">
                <a16:creationId xmlns:a16="http://schemas.microsoft.com/office/drawing/2014/main" id="{B24C9CA4-F927-C14A-B73A-8F384555BC58}"/>
              </a:ext>
            </a:extLst>
          </p:cNvPr>
          <p:cNvSpPr>
            <a:spLocks noGrp="1"/>
          </p:cNvSpPr>
          <p:nvPr>
            <p:ph idx="1"/>
          </p:nvPr>
        </p:nvSpPr>
        <p:spPr>
          <a:xfrm>
            <a:off x="2204760" y="1540189"/>
            <a:ext cx="8915400" cy="3777622"/>
          </a:xfrm>
        </p:spPr>
        <p:txBody>
          <a:bodyPr>
            <a:normAutofit/>
          </a:bodyPr>
          <a:lstStyle/>
          <a:p>
            <a:pPr marL="0" lvl="0" indent="0" algn="ctr" defTabSz="1219169">
              <a:spcBef>
                <a:spcPts val="0"/>
              </a:spcBef>
              <a:buClrTx/>
              <a:buNone/>
              <a:defRPr/>
            </a:pPr>
            <a:endParaRPr lang="en-US" i="1" dirty="0">
              <a:solidFill>
                <a:srgbClr val="C00000"/>
              </a:solidFill>
            </a:endParaRPr>
          </a:p>
          <a:p>
            <a:pPr marL="0" lvl="0" indent="0" algn="ctr" defTabSz="1219169">
              <a:spcBef>
                <a:spcPts val="0"/>
              </a:spcBef>
              <a:buClrTx/>
              <a:buNone/>
              <a:defRPr/>
            </a:pPr>
            <a:endParaRPr lang="en-US" i="1" dirty="0">
              <a:solidFill>
                <a:srgbClr val="C00000"/>
              </a:solidFill>
            </a:endParaRPr>
          </a:p>
          <a:p>
            <a:pPr marL="0" lvl="0" indent="0" algn="ctr" defTabSz="1219169">
              <a:spcBef>
                <a:spcPts val="0"/>
              </a:spcBef>
              <a:buClrTx/>
              <a:buNone/>
              <a:defRPr/>
            </a:pPr>
            <a:endParaRPr lang="en-US" i="1" dirty="0">
              <a:solidFill>
                <a:srgbClr val="C00000"/>
              </a:solidFill>
            </a:endParaRPr>
          </a:p>
          <a:p>
            <a:pPr marL="461963" indent="-461963" defTabSz="1219169">
              <a:spcBef>
                <a:spcPts val="0"/>
              </a:spcBef>
              <a:defRPr/>
            </a:pPr>
            <a:r>
              <a:rPr lang="en-US" sz="3200" dirty="0">
                <a:solidFill>
                  <a:schemeClr val="tx1"/>
                </a:solidFill>
              </a:rPr>
              <a:t>99% of IM programs receive Continued Accreditation</a:t>
            </a:r>
          </a:p>
          <a:p>
            <a:pPr defTabSz="1219169">
              <a:spcBef>
                <a:spcPts val="0"/>
              </a:spcBef>
              <a:defRPr/>
            </a:pPr>
            <a:endParaRPr lang="en-US" sz="3200" dirty="0">
              <a:solidFill>
                <a:schemeClr val="tx1"/>
              </a:solidFill>
            </a:endParaRPr>
          </a:p>
          <a:p>
            <a:pPr marL="461963" indent="-461963" defTabSz="1219169">
              <a:spcBef>
                <a:spcPts val="0"/>
              </a:spcBef>
              <a:defRPr/>
            </a:pPr>
            <a:r>
              <a:rPr lang="en-US" sz="3200" dirty="0">
                <a:solidFill>
                  <a:schemeClr val="tx1"/>
                </a:solidFill>
              </a:rPr>
              <a:t>Answering the survey honestly does not jeopardize program’s accreditation status</a:t>
            </a:r>
          </a:p>
          <a:p>
            <a:endParaRPr lang="en-US" dirty="0"/>
          </a:p>
        </p:txBody>
      </p:sp>
      <p:sp>
        <p:nvSpPr>
          <p:cNvPr id="7" name="Slide Number Placeholder 6">
            <a:extLst>
              <a:ext uri="{FF2B5EF4-FFF2-40B4-BE49-F238E27FC236}">
                <a16:creationId xmlns:a16="http://schemas.microsoft.com/office/drawing/2014/main" id="{7C49E013-4CD6-F146-ADAB-A4C081CC8461}"/>
              </a:ext>
            </a:extLst>
          </p:cNvPr>
          <p:cNvSpPr>
            <a:spLocks noGrp="1"/>
          </p:cNvSpPr>
          <p:nvPr>
            <p:ph type="sldNum" sz="quarter" idx="12"/>
          </p:nvPr>
        </p:nvSpPr>
        <p:spPr/>
        <p:txBody>
          <a:bodyPr/>
          <a:lstStyle/>
          <a:p>
            <a:fld id="{2CB88E5D-03FE-D649-AC36-CF809A7D8F37}" type="slidenum">
              <a:rPr lang="en-US" smtClean="0"/>
              <a:t>3</a:t>
            </a:fld>
            <a:endParaRPr lang="en-US"/>
          </a:p>
        </p:txBody>
      </p:sp>
    </p:spTree>
    <p:extLst>
      <p:ext uri="{BB962C8B-B14F-4D97-AF65-F5344CB8AC3E}">
        <p14:creationId xmlns:p14="http://schemas.microsoft.com/office/powerpoint/2010/main" val="7671366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1A1511-AB8D-D849-B345-F87366ACFB7A}"/>
              </a:ext>
            </a:extLst>
          </p:cNvPr>
          <p:cNvSpPr>
            <a:spLocks noGrp="1"/>
          </p:cNvSpPr>
          <p:nvPr>
            <p:ph type="title"/>
          </p:nvPr>
        </p:nvSpPr>
        <p:spPr>
          <a:xfrm>
            <a:off x="2221077" y="517232"/>
            <a:ext cx="8911687" cy="1280890"/>
          </a:xfrm>
        </p:spPr>
        <p:txBody>
          <a:bodyPr/>
          <a:lstStyle/>
          <a:p>
            <a:r>
              <a:rPr lang="en-US" dirty="0"/>
              <a:t>Survey is for your current academic year experience</a:t>
            </a:r>
          </a:p>
        </p:txBody>
      </p:sp>
      <p:sp>
        <p:nvSpPr>
          <p:cNvPr id="3" name="Content Placeholder 2">
            <a:extLst>
              <a:ext uri="{FF2B5EF4-FFF2-40B4-BE49-F238E27FC236}">
                <a16:creationId xmlns:a16="http://schemas.microsoft.com/office/drawing/2014/main" id="{6F4C9C47-3B58-8940-B5D1-35DBA1AB517A}"/>
              </a:ext>
            </a:extLst>
          </p:cNvPr>
          <p:cNvSpPr>
            <a:spLocks noGrp="1"/>
          </p:cNvSpPr>
          <p:nvPr>
            <p:ph idx="1"/>
          </p:nvPr>
        </p:nvSpPr>
        <p:spPr>
          <a:xfrm>
            <a:off x="2221077" y="2394858"/>
            <a:ext cx="8915400" cy="3777622"/>
          </a:xfrm>
        </p:spPr>
        <p:txBody>
          <a:bodyPr/>
          <a:lstStyle/>
          <a:p>
            <a:r>
              <a:rPr lang="en-US" sz="2400" dirty="0">
                <a:solidFill>
                  <a:schemeClr val="tx1"/>
                </a:solidFill>
              </a:rPr>
              <a:t>Unless otherwise stated, </a:t>
            </a:r>
            <a:r>
              <a:rPr lang="en-US" sz="2400">
                <a:solidFill>
                  <a:schemeClr val="tx1"/>
                </a:solidFill>
              </a:rPr>
              <a:t>the ACGME survey </a:t>
            </a:r>
            <a:r>
              <a:rPr lang="en-US" sz="2400" dirty="0">
                <a:solidFill>
                  <a:schemeClr val="tx1"/>
                </a:solidFill>
              </a:rPr>
              <a:t>is asking you about your experience over the course of the </a:t>
            </a:r>
            <a:r>
              <a:rPr lang="en-US" sz="2400" u="sng" dirty="0">
                <a:solidFill>
                  <a:schemeClr val="tx1"/>
                </a:solidFill>
              </a:rPr>
              <a:t>current</a:t>
            </a:r>
            <a:r>
              <a:rPr lang="en-US" sz="2400" dirty="0">
                <a:solidFill>
                  <a:schemeClr val="tx1"/>
                </a:solidFill>
              </a:rPr>
              <a:t> academic year (from July 1 to June 30)</a:t>
            </a:r>
          </a:p>
          <a:p>
            <a:endParaRPr lang="en-US" sz="2400" dirty="0">
              <a:solidFill>
                <a:schemeClr val="tx1"/>
              </a:solidFill>
            </a:endParaRPr>
          </a:p>
          <a:p>
            <a:r>
              <a:rPr lang="en-US" sz="2400" dirty="0">
                <a:solidFill>
                  <a:schemeClr val="tx1"/>
                </a:solidFill>
              </a:rPr>
              <a:t>This includes your experience in the inpatient,  outpatient, and virtual settings, so please consider the </a:t>
            </a:r>
            <a:r>
              <a:rPr lang="en-US" sz="2400" u="sng" dirty="0">
                <a:solidFill>
                  <a:schemeClr val="tx1"/>
                </a:solidFill>
              </a:rPr>
              <a:t>entire</a:t>
            </a:r>
            <a:r>
              <a:rPr lang="en-US" sz="2400" dirty="0">
                <a:solidFill>
                  <a:schemeClr val="tx1"/>
                </a:solidFill>
              </a:rPr>
              <a:t> year in your replies</a:t>
            </a:r>
          </a:p>
          <a:p>
            <a:endParaRPr lang="en-US" dirty="0"/>
          </a:p>
        </p:txBody>
      </p:sp>
      <p:sp>
        <p:nvSpPr>
          <p:cNvPr id="4" name="Slide Number Placeholder 3">
            <a:extLst>
              <a:ext uri="{FF2B5EF4-FFF2-40B4-BE49-F238E27FC236}">
                <a16:creationId xmlns:a16="http://schemas.microsoft.com/office/drawing/2014/main" id="{2B7B448C-8175-DA40-A0C1-5CBC70CE1D7F}"/>
              </a:ext>
            </a:extLst>
          </p:cNvPr>
          <p:cNvSpPr>
            <a:spLocks noGrp="1"/>
          </p:cNvSpPr>
          <p:nvPr>
            <p:ph type="sldNum" sz="quarter" idx="12"/>
          </p:nvPr>
        </p:nvSpPr>
        <p:spPr/>
        <p:txBody>
          <a:bodyPr/>
          <a:lstStyle/>
          <a:p>
            <a:fld id="{2CB88E5D-03FE-D649-AC36-CF809A7D8F37}" type="slidenum">
              <a:rPr lang="en-US" smtClean="0"/>
              <a:t>4</a:t>
            </a:fld>
            <a:endParaRPr lang="en-US"/>
          </a:p>
        </p:txBody>
      </p:sp>
    </p:spTree>
    <p:extLst>
      <p:ext uri="{BB962C8B-B14F-4D97-AF65-F5344CB8AC3E}">
        <p14:creationId xmlns:p14="http://schemas.microsoft.com/office/powerpoint/2010/main" val="12496631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813324-075A-7C48-A642-97B14A0DD5A9}"/>
              </a:ext>
            </a:extLst>
          </p:cNvPr>
          <p:cNvSpPr>
            <a:spLocks noGrp="1"/>
          </p:cNvSpPr>
          <p:nvPr>
            <p:ph type="title"/>
          </p:nvPr>
        </p:nvSpPr>
        <p:spPr>
          <a:xfrm>
            <a:off x="2063125" y="496957"/>
            <a:ext cx="8911687" cy="1280890"/>
          </a:xfrm>
        </p:spPr>
        <p:txBody>
          <a:bodyPr/>
          <a:lstStyle/>
          <a:p>
            <a:r>
              <a:rPr lang="en-US" dirty="0"/>
              <a:t>Logistics of the survey</a:t>
            </a:r>
          </a:p>
        </p:txBody>
      </p:sp>
      <p:sp>
        <p:nvSpPr>
          <p:cNvPr id="3" name="Content Placeholder 2">
            <a:extLst>
              <a:ext uri="{FF2B5EF4-FFF2-40B4-BE49-F238E27FC236}">
                <a16:creationId xmlns:a16="http://schemas.microsoft.com/office/drawing/2014/main" id="{E3754AD6-CBEC-8C4E-A938-DDC5230BF00F}"/>
              </a:ext>
            </a:extLst>
          </p:cNvPr>
          <p:cNvSpPr>
            <a:spLocks noGrp="1"/>
          </p:cNvSpPr>
          <p:nvPr>
            <p:ph idx="1"/>
          </p:nvPr>
        </p:nvSpPr>
        <p:spPr>
          <a:xfrm>
            <a:off x="1667314" y="1603513"/>
            <a:ext cx="9875502" cy="4757530"/>
          </a:xfrm>
        </p:spPr>
        <p:txBody>
          <a:bodyPr>
            <a:normAutofit/>
          </a:bodyPr>
          <a:lstStyle/>
          <a:p>
            <a:r>
              <a:rPr lang="en-US" sz="2400" dirty="0">
                <a:solidFill>
                  <a:schemeClr val="tx1"/>
                </a:solidFill>
              </a:rPr>
              <a:t>Your program will let you know when the survey is scheduled – this year the ACGME is scheduling all programs for an 8-week window from </a:t>
            </a:r>
            <a:r>
              <a:rPr lang="en-US" sz="2400" b="1" i="1" dirty="0">
                <a:solidFill>
                  <a:schemeClr val="tx1"/>
                </a:solidFill>
              </a:rPr>
              <a:t>February 12, 2024 – April 7, 2024</a:t>
            </a:r>
          </a:p>
          <a:p>
            <a:endParaRPr lang="en-US" sz="2400" dirty="0">
              <a:solidFill>
                <a:schemeClr val="tx1"/>
              </a:solidFill>
            </a:endParaRPr>
          </a:p>
          <a:p>
            <a:r>
              <a:rPr lang="en-US" sz="2400" dirty="0">
                <a:solidFill>
                  <a:schemeClr val="tx1"/>
                </a:solidFill>
              </a:rPr>
              <a:t>You will receive an email from the ACGME with instructions for taking the survey.  This email may get routed to your junk mail folder so please check your junk mail if you can’t find the email</a:t>
            </a:r>
          </a:p>
          <a:p>
            <a:endParaRPr lang="en-US" sz="2400" dirty="0">
              <a:solidFill>
                <a:schemeClr val="tx1"/>
              </a:solidFill>
            </a:endParaRPr>
          </a:p>
          <a:p>
            <a:r>
              <a:rPr lang="en-US" sz="2400" dirty="0">
                <a:solidFill>
                  <a:schemeClr val="tx1"/>
                </a:solidFill>
              </a:rPr>
              <a:t>The ACGME encourages you to ask your program for clarification regarding questions or terminology used in the survey that you do not understand</a:t>
            </a:r>
          </a:p>
        </p:txBody>
      </p:sp>
      <p:sp>
        <p:nvSpPr>
          <p:cNvPr id="4" name="Slide Number Placeholder 3">
            <a:extLst>
              <a:ext uri="{FF2B5EF4-FFF2-40B4-BE49-F238E27FC236}">
                <a16:creationId xmlns:a16="http://schemas.microsoft.com/office/drawing/2014/main" id="{4ECBE062-EF19-5E4A-8584-4C291A43D2AB}"/>
              </a:ext>
            </a:extLst>
          </p:cNvPr>
          <p:cNvSpPr>
            <a:spLocks noGrp="1"/>
          </p:cNvSpPr>
          <p:nvPr>
            <p:ph type="sldNum" sz="quarter" idx="12"/>
          </p:nvPr>
        </p:nvSpPr>
        <p:spPr/>
        <p:txBody>
          <a:bodyPr/>
          <a:lstStyle/>
          <a:p>
            <a:fld id="{2CB88E5D-03FE-D649-AC36-CF809A7D8F37}" type="slidenum">
              <a:rPr lang="en-US" smtClean="0"/>
              <a:t>5</a:t>
            </a:fld>
            <a:endParaRPr lang="en-US"/>
          </a:p>
        </p:txBody>
      </p:sp>
    </p:spTree>
    <p:extLst>
      <p:ext uri="{BB962C8B-B14F-4D97-AF65-F5344CB8AC3E}">
        <p14:creationId xmlns:p14="http://schemas.microsoft.com/office/powerpoint/2010/main" val="841027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DAA641-0E4D-3F4E-8BB0-CB9C0EDB17C7}"/>
              </a:ext>
            </a:extLst>
          </p:cNvPr>
          <p:cNvSpPr>
            <a:spLocks noGrp="1"/>
          </p:cNvSpPr>
          <p:nvPr>
            <p:ph type="title"/>
          </p:nvPr>
        </p:nvSpPr>
        <p:spPr>
          <a:xfrm>
            <a:off x="3254829" y="247679"/>
            <a:ext cx="6986041" cy="762000"/>
          </a:xfrm>
        </p:spPr>
        <p:txBody>
          <a:bodyPr>
            <a:normAutofit/>
          </a:bodyPr>
          <a:lstStyle/>
          <a:p>
            <a:r>
              <a:rPr lang="en-US" dirty="0"/>
              <a:t>Survey Frequency norms</a:t>
            </a:r>
          </a:p>
        </p:txBody>
      </p:sp>
      <p:sp>
        <p:nvSpPr>
          <p:cNvPr id="3" name="Content Placeholder 2">
            <a:extLst>
              <a:ext uri="{FF2B5EF4-FFF2-40B4-BE49-F238E27FC236}">
                <a16:creationId xmlns:a16="http://schemas.microsoft.com/office/drawing/2014/main" id="{638BD531-3CE1-B940-A4B8-AE90E71DD123}"/>
              </a:ext>
            </a:extLst>
          </p:cNvPr>
          <p:cNvSpPr>
            <a:spLocks noGrp="1"/>
          </p:cNvSpPr>
          <p:nvPr>
            <p:ph idx="1"/>
          </p:nvPr>
        </p:nvSpPr>
        <p:spPr>
          <a:xfrm>
            <a:off x="2593433" y="1405716"/>
            <a:ext cx="9089049" cy="4653890"/>
          </a:xfrm>
        </p:spPr>
        <p:txBody>
          <a:bodyPr>
            <a:noAutofit/>
          </a:bodyPr>
          <a:lstStyle/>
          <a:p>
            <a:pPr marL="0" indent="0">
              <a:buNone/>
            </a:pPr>
            <a:r>
              <a:rPr lang="en-US" sz="2200" b="1" dirty="0">
                <a:solidFill>
                  <a:schemeClr val="tx1"/>
                </a:solidFill>
              </a:rPr>
              <a:t>Always/A lot </a:t>
            </a:r>
            <a:r>
              <a:rPr lang="en-US" sz="2200" dirty="0">
                <a:solidFill>
                  <a:schemeClr val="tx1"/>
                </a:solidFill>
              </a:rPr>
              <a:t>= very frequently</a:t>
            </a:r>
          </a:p>
          <a:p>
            <a:pPr marL="0" indent="0">
              <a:buNone/>
            </a:pPr>
            <a:r>
              <a:rPr lang="en-US" sz="2200" b="1" dirty="0">
                <a:solidFill>
                  <a:schemeClr val="tx1"/>
                </a:solidFill>
              </a:rPr>
              <a:t>Often/Quite a bit</a:t>
            </a:r>
            <a:r>
              <a:rPr lang="en-US" sz="2200" dirty="0">
                <a:solidFill>
                  <a:schemeClr val="tx1"/>
                </a:solidFill>
              </a:rPr>
              <a:t> = frequently, not seldom</a:t>
            </a:r>
          </a:p>
          <a:p>
            <a:pPr marL="0" indent="0">
              <a:buNone/>
            </a:pPr>
            <a:r>
              <a:rPr lang="en-US" sz="2200" b="1" dirty="0">
                <a:solidFill>
                  <a:schemeClr val="tx1"/>
                </a:solidFill>
              </a:rPr>
              <a:t>Moderately/Sometimes</a:t>
            </a:r>
            <a:r>
              <a:rPr lang="en-US" sz="2200" dirty="0">
                <a:solidFill>
                  <a:schemeClr val="tx1"/>
                </a:solidFill>
              </a:rPr>
              <a:t> = on some occasions, at times</a:t>
            </a:r>
          </a:p>
          <a:p>
            <a:pPr marL="0" indent="0">
              <a:buNone/>
            </a:pPr>
            <a:r>
              <a:rPr lang="en-US" sz="2200" b="1" dirty="0">
                <a:solidFill>
                  <a:schemeClr val="tx1"/>
                </a:solidFill>
              </a:rPr>
              <a:t>A little/Slightly </a:t>
            </a:r>
            <a:r>
              <a:rPr lang="en-US" sz="2200" dirty="0">
                <a:solidFill>
                  <a:schemeClr val="tx1"/>
                </a:solidFill>
              </a:rPr>
              <a:t>= infrequently </a:t>
            </a:r>
          </a:p>
          <a:p>
            <a:pPr marL="0" indent="0">
              <a:buNone/>
            </a:pPr>
            <a:r>
              <a:rPr lang="en-US" sz="2200" b="1" dirty="0">
                <a:solidFill>
                  <a:schemeClr val="tx1"/>
                </a:solidFill>
              </a:rPr>
              <a:t>Never/Not at all</a:t>
            </a:r>
            <a:r>
              <a:rPr lang="en-US" sz="2200" dirty="0">
                <a:solidFill>
                  <a:schemeClr val="tx1"/>
                </a:solidFill>
              </a:rPr>
              <a:t> = at no time, not ever</a:t>
            </a:r>
          </a:p>
          <a:p>
            <a:pPr marL="0" indent="0">
              <a:buNone/>
            </a:pPr>
            <a:endParaRPr lang="en-US" sz="1050" dirty="0">
              <a:solidFill>
                <a:schemeClr val="tx1"/>
              </a:solidFill>
            </a:endParaRPr>
          </a:p>
          <a:p>
            <a:pPr>
              <a:lnSpc>
                <a:spcPct val="100000"/>
              </a:lnSpc>
            </a:pPr>
            <a:r>
              <a:rPr lang="en-US" sz="2200" dirty="0">
                <a:solidFill>
                  <a:schemeClr val="tx1"/>
                </a:solidFill>
              </a:rPr>
              <a:t>ACGME may consider ‘sometimes’ and “moderately” as potentially noncompliant </a:t>
            </a:r>
          </a:p>
          <a:p>
            <a:pPr>
              <a:lnSpc>
                <a:spcPct val="100000"/>
              </a:lnSpc>
            </a:pPr>
            <a:endParaRPr lang="en-US" sz="1000" dirty="0">
              <a:solidFill>
                <a:schemeClr val="tx1"/>
              </a:solidFill>
            </a:endParaRPr>
          </a:p>
          <a:p>
            <a:pPr>
              <a:lnSpc>
                <a:spcPct val="100000"/>
              </a:lnSpc>
            </a:pPr>
            <a:r>
              <a:rPr lang="en-US" sz="2200" dirty="0">
                <a:solidFill>
                  <a:schemeClr val="tx1"/>
                </a:solidFill>
              </a:rPr>
              <a:t>The 5-point scale </a:t>
            </a:r>
            <a:r>
              <a:rPr lang="en-US" sz="2200" b="1" dirty="0">
                <a:solidFill>
                  <a:schemeClr val="tx1"/>
                </a:solidFill>
              </a:rPr>
              <a:t>may flip </a:t>
            </a:r>
            <a:r>
              <a:rPr lang="en-US" sz="2200" dirty="0">
                <a:solidFill>
                  <a:schemeClr val="tx1"/>
                </a:solidFill>
              </a:rPr>
              <a:t>between positive and negative responses being at the top or the bottom </a:t>
            </a:r>
            <a:r>
              <a:rPr lang="en-US" sz="2200" i="1" dirty="0">
                <a:solidFill>
                  <a:schemeClr val="tx1"/>
                </a:solidFill>
              </a:rPr>
              <a:t>during</a:t>
            </a:r>
            <a:r>
              <a:rPr lang="en-US" sz="2200" dirty="0">
                <a:solidFill>
                  <a:schemeClr val="tx1"/>
                </a:solidFill>
              </a:rPr>
              <a:t> the survey</a:t>
            </a:r>
          </a:p>
        </p:txBody>
      </p:sp>
      <p:sp>
        <p:nvSpPr>
          <p:cNvPr id="5" name="Slide Number Placeholder 4">
            <a:extLst>
              <a:ext uri="{FF2B5EF4-FFF2-40B4-BE49-F238E27FC236}">
                <a16:creationId xmlns:a16="http://schemas.microsoft.com/office/drawing/2014/main" id="{CA4AF318-4081-ED42-B755-B30850E2DAFF}"/>
              </a:ext>
            </a:extLst>
          </p:cNvPr>
          <p:cNvSpPr>
            <a:spLocks noGrp="1"/>
          </p:cNvSpPr>
          <p:nvPr>
            <p:ph type="sldNum" sz="quarter" idx="12"/>
          </p:nvPr>
        </p:nvSpPr>
        <p:spPr/>
        <p:txBody>
          <a:bodyPr/>
          <a:lstStyle/>
          <a:p>
            <a:fld id="{2CB88E5D-03FE-D649-AC36-CF809A7D8F37}" type="slidenum">
              <a:rPr lang="en-US" smtClean="0"/>
              <a:t>6</a:t>
            </a:fld>
            <a:endParaRPr lang="en-US"/>
          </a:p>
        </p:txBody>
      </p:sp>
    </p:spTree>
    <p:extLst>
      <p:ext uri="{BB962C8B-B14F-4D97-AF65-F5344CB8AC3E}">
        <p14:creationId xmlns:p14="http://schemas.microsoft.com/office/powerpoint/2010/main" val="31236394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BE44C2-7EF9-C14D-B665-84F756C7C93C}"/>
              </a:ext>
            </a:extLst>
          </p:cNvPr>
          <p:cNvSpPr>
            <a:spLocks noGrp="1"/>
          </p:cNvSpPr>
          <p:nvPr>
            <p:ph type="title"/>
          </p:nvPr>
        </p:nvSpPr>
        <p:spPr/>
        <p:txBody>
          <a:bodyPr/>
          <a:lstStyle/>
          <a:p>
            <a:r>
              <a:rPr lang="en-US" dirty="0"/>
              <a:t>Some terms are confusing...</a:t>
            </a:r>
          </a:p>
        </p:txBody>
      </p:sp>
      <p:sp>
        <p:nvSpPr>
          <p:cNvPr id="3" name="Content Placeholder 2">
            <a:extLst>
              <a:ext uri="{FF2B5EF4-FFF2-40B4-BE49-F238E27FC236}">
                <a16:creationId xmlns:a16="http://schemas.microsoft.com/office/drawing/2014/main" id="{040C354A-FA59-7A46-8D95-672C39A26664}"/>
              </a:ext>
            </a:extLst>
          </p:cNvPr>
          <p:cNvSpPr>
            <a:spLocks noGrp="1"/>
          </p:cNvSpPr>
          <p:nvPr>
            <p:ph idx="1"/>
          </p:nvPr>
        </p:nvSpPr>
        <p:spPr>
          <a:xfrm>
            <a:off x="1251678" y="1550504"/>
            <a:ext cx="10476496" cy="5102087"/>
          </a:xfrm>
        </p:spPr>
        <p:txBody>
          <a:bodyPr>
            <a:normAutofit lnSpcReduction="10000"/>
          </a:bodyPr>
          <a:lstStyle/>
          <a:p>
            <a:r>
              <a:rPr lang="en-US" sz="2400" b="1" dirty="0">
                <a:solidFill>
                  <a:schemeClr val="tx1"/>
                </a:solidFill>
              </a:rPr>
              <a:t>In-House Call:</a:t>
            </a:r>
            <a:r>
              <a:rPr lang="en-US" sz="2400" dirty="0">
                <a:solidFill>
                  <a:schemeClr val="tx1"/>
                </a:solidFill>
              </a:rPr>
              <a:t>  In-house call refers to duty hours in addition to the regular resident workday that are spent within an institution so that residents are immediately available, as needed, for clinical duties.  In-house call does NOT include night float, being on call from home, or regularly scheduled overnight duties.  </a:t>
            </a:r>
            <a:r>
              <a:rPr lang="en-US" sz="2400" u="sng" dirty="0">
                <a:solidFill>
                  <a:schemeClr val="tx1"/>
                </a:solidFill>
              </a:rPr>
              <a:t>In-house call refers to resident shifts that approach or exceed 24 hours</a:t>
            </a:r>
            <a:endParaRPr lang="en-US" sz="2400" b="1" dirty="0">
              <a:solidFill>
                <a:schemeClr val="tx1"/>
              </a:solidFill>
            </a:endParaRPr>
          </a:p>
          <a:p>
            <a:endParaRPr lang="en-US" sz="2400" dirty="0">
              <a:solidFill>
                <a:schemeClr val="tx1"/>
              </a:solidFill>
            </a:endParaRPr>
          </a:p>
          <a:p>
            <a:r>
              <a:rPr lang="en-US" sz="2400" dirty="0">
                <a:solidFill>
                  <a:schemeClr val="tx1"/>
                </a:solidFill>
              </a:rPr>
              <a:t>The Q3 limit applies to overnight in-house call, not to shorter shifts.  The Q3 limit does not apply to a series of night shifts without daytime assignments (which would be a night float rotation)</a:t>
            </a:r>
          </a:p>
          <a:p>
            <a:endParaRPr lang="en-US" b="1" dirty="0">
              <a:solidFill>
                <a:schemeClr val="tx1"/>
              </a:solidFill>
            </a:endParaRPr>
          </a:p>
          <a:p>
            <a:r>
              <a:rPr lang="en-US" sz="2400" b="1" dirty="0">
                <a:solidFill>
                  <a:schemeClr val="tx1"/>
                </a:solidFill>
              </a:rPr>
              <a:t>Night float:</a:t>
            </a:r>
            <a:r>
              <a:rPr lang="en-US" sz="2400" dirty="0">
                <a:solidFill>
                  <a:schemeClr val="tx1"/>
                </a:solidFill>
              </a:rPr>
              <a:t> Is a rotation designed to eliminate in-house call or assist other residents during the night</a:t>
            </a:r>
          </a:p>
          <a:p>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1580CCE5-3F95-0641-937F-809EA76B36E6}"/>
              </a:ext>
            </a:extLst>
          </p:cNvPr>
          <p:cNvSpPr>
            <a:spLocks noGrp="1"/>
          </p:cNvSpPr>
          <p:nvPr>
            <p:ph type="sldNum" sz="quarter" idx="12"/>
          </p:nvPr>
        </p:nvSpPr>
        <p:spPr/>
        <p:txBody>
          <a:bodyPr/>
          <a:lstStyle/>
          <a:p>
            <a:fld id="{2CB88E5D-03FE-D649-AC36-CF809A7D8F37}" type="slidenum">
              <a:rPr lang="en-US" smtClean="0"/>
              <a:t>7</a:t>
            </a:fld>
            <a:endParaRPr lang="en-US"/>
          </a:p>
        </p:txBody>
      </p:sp>
    </p:spTree>
    <p:extLst>
      <p:ext uri="{BB962C8B-B14F-4D97-AF65-F5344CB8AC3E}">
        <p14:creationId xmlns:p14="http://schemas.microsoft.com/office/powerpoint/2010/main" val="19087435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1139" y="272560"/>
            <a:ext cx="8911687" cy="1280890"/>
          </a:xfrm>
        </p:spPr>
        <p:txBody>
          <a:bodyPr/>
          <a:lstStyle/>
          <a:p>
            <a:r>
              <a:rPr lang="en-US" dirty="0"/>
              <a:t>Some terms are confusing...</a:t>
            </a:r>
          </a:p>
        </p:txBody>
      </p:sp>
      <p:sp>
        <p:nvSpPr>
          <p:cNvPr id="3" name="Content Placeholder 2"/>
          <p:cNvSpPr>
            <a:spLocks noGrp="1"/>
          </p:cNvSpPr>
          <p:nvPr>
            <p:ph idx="1"/>
          </p:nvPr>
        </p:nvSpPr>
        <p:spPr>
          <a:xfrm>
            <a:off x="1251678" y="1166536"/>
            <a:ext cx="10671148" cy="5691464"/>
          </a:xfrm>
        </p:spPr>
        <p:txBody>
          <a:bodyPr>
            <a:normAutofit fontScale="47500" lnSpcReduction="20000"/>
          </a:bodyPr>
          <a:lstStyle/>
          <a:p>
            <a:pPr>
              <a:lnSpc>
                <a:spcPct val="134000"/>
              </a:lnSpc>
            </a:pPr>
            <a:r>
              <a:rPr lang="en-US" sz="4800" b="1" dirty="0">
                <a:solidFill>
                  <a:schemeClr val="tx1"/>
                </a:solidFill>
              </a:rPr>
              <a:t>Cross-coverage</a:t>
            </a:r>
            <a:r>
              <a:rPr lang="en-US" sz="4800" dirty="0">
                <a:solidFill>
                  <a:schemeClr val="tx1"/>
                </a:solidFill>
              </a:rPr>
              <a:t> </a:t>
            </a:r>
            <a:r>
              <a:rPr lang="en-US" sz="4600" dirty="0">
                <a:solidFill>
                  <a:schemeClr val="tx1"/>
                </a:solidFill>
              </a:rPr>
              <a:t>is the term to describe coverage of patients that a team member would provide for another resident on their patient care team. </a:t>
            </a:r>
          </a:p>
          <a:p>
            <a:pPr marL="0" indent="0">
              <a:lnSpc>
                <a:spcPct val="134000"/>
              </a:lnSpc>
              <a:buNone/>
            </a:pPr>
            <a:r>
              <a:rPr lang="en-US" sz="4400" dirty="0">
                <a:solidFill>
                  <a:schemeClr val="tx1"/>
                </a:solidFill>
              </a:rPr>
              <a:t>	</a:t>
            </a:r>
            <a:r>
              <a:rPr lang="en-US" sz="4400" u="sng" dirty="0">
                <a:solidFill>
                  <a:schemeClr val="tx1"/>
                </a:solidFill>
              </a:rPr>
              <a:t>Example:</a:t>
            </a:r>
            <a:r>
              <a:rPr lang="en-US" sz="4400" dirty="0">
                <a:solidFill>
                  <a:schemeClr val="tx1"/>
                </a:solidFill>
              </a:rPr>
              <a:t> John and Mary are interns on the same team. Mary would provide 	</a:t>
            </a:r>
            <a:r>
              <a:rPr lang="en-US" sz="4400" b="1" dirty="0">
                <a:solidFill>
                  <a:schemeClr val="tx1"/>
                </a:solidFill>
              </a:rPr>
              <a:t>cross-coverage</a:t>
            </a:r>
            <a:r>
              <a:rPr lang="en-US" sz="4400" dirty="0">
                <a:solidFill>
                  <a:schemeClr val="tx1"/>
                </a:solidFill>
              </a:rPr>
              <a:t> of John’s patients on Saturday when John has the day off, 	and John would provide </a:t>
            </a:r>
            <a:r>
              <a:rPr lang="en-US" sz="4400" b="1" dirty="0">
                <a:solidFill>
                  <a:schemeClr val="tx1"/>
                </a:solidFill>
              </a:rPr>
              <a:t>cross-coverage</a:t>
            </a:r>
            <a:r>
              <a:rPr lang="en-US" sz="4400" dirty="0">
                <a:solidFill>
                  <a:schemeClr val="tx1"/>
                </a:solidFill>
              </a:rPr>
              <a:t> of Mary’s patients on Sunday when 	Mary has the day off</a:t>
            </a:r>
          </a:p>
          <a:p>
            <a:pPr marL="0" indent="0">
              <a:buNone/>
            </a:pPr>
            <a:endParaRPr lang="en-US" sz="2200" dirty="0">
              <a:solidFill>
                <a:schemeClr val="tx1"/>
              </a:solidFill>
            </a:endParaRPr>
          </a:p>
          <a:p>
            <a:pPr>
              <a:lnSpc>
                <a:spcPct val="124000"/>
              </a:lnSpc>
            </a:pPr>
            <a:r>
              <a:rPr lang="en-US" sz="4800" b="1" dirty="0">
                <a:solidFill>
                  <a:schemeClr val="tx1"/>
                </a:solidFill>
              </a:rPr>
              <a:t>Assignment </a:t>
            </a:r>
            <a:r>
              <a:rPr lang="en-US" sz="4800" dirty="0">
                <a:solidFill>
                  <a:schemeClr val="tx1"/>
                </a:solidFill>
              </a:rPr>
              <a:t>is synonymous with a clinical rotation (not a writing or reflective assignment)</a:t>
            </a:r>
          </a:p>
          <a:p>
            <a:pPr marL="0" indent="0">
              <a:lnSpc>
                <a:spcPct val="124000"/>
              </a:lnSpc>
              <a:buNone/>
            </a:pPr>
            <a:endParaRPr lang="en-US" sz="2200" dirty="0">
              <a:solidFill>
                <a:schemeClr val="tx1"/>
              </a:solidFill>
            </a:endParaRPr>
          </a:p>
          <a:p>
            <a:pPr>
              <a:lnSpc>
                <a:spcPct val="124000"/>
              </a:lnSpc>
            </a:pPr>
            <a:r>
              <a:rPr lang="en-US" sz="4800" b="1" dirty="0">
                <a:solidFill>
                  <a:schemeClr val="tx1"/>
                </a:solidFill>
              </a:rPr>
              <a:t>Instruction</a:t>
            </a:r>
            <a:r>
              <a:rPr lang="en-US" sz="4800" dirty="0">
                <a:solidFill>
                  <a:schemeClr val="tx1"/>
                </a:solidFill>
              </a:rPr>
              <a:t> means any method in which the information was taught to residents/fellows e.g. online modules, written materials, workshops, didactics, direct patient care</a:t>
            </a:r>
          </a:p>
          <a:p>
            <a:endParaRPr lang="en-US" dirty="0"/>
          </a:p>
        </p:txBody>
      </p:sp>
      <p:sp>
        <p:nvSpPr>
          <p:cNvPr id="4" name="Slide Number Placeholder 3">
            <a:extLst>
              <a:ext uri="{FF2B5EF4-FFF2-40B4-BE49-F238E27FC236}">
                <a16:creationId xmlns:a16="http://schemas.microsoft.com/office/drawing/2014/main" id="{E7EB6F7F-03CF-1445-9327-75B717F0E703}"/>
              </a:ext>
            </a:extLst>
          </p:cNvPr>
          <p:cNvSpPr>
            <a:spLocks noGrp="1"/>
          </p:cNvSpPr>
          <p:nvPr>
            <p:ph type="sldNum" sz="quarter" idx="12"/>
          </p:nvPr>
        </p:nvSpPr>
        <p:spPr/>
        <p:txBody>
          <a:bodyPr/>
          <a:lstStyle/>
          <a:p>
            <a:fld id="{2CB88E5D-03FE-D649-AC36-CF809A7D8F37}" type="slidenum">
              <a:rPr lang="en-US" smtClean="0"/>
              <a:t>8</a:t>
            </a:fld>
            <a:endParaRPr lang="en-US"/>
          </a:p>
        </p:txBody>
      </p:sp>
    </p:spTree>
    <p:extLst>
      <p:ext uri="{BB962C8B-B14F-4D97-AF65-F5344CB8AC3E}">
        <p14:creationId xmlns:p14="http://schemas.microsoft.com/office/powerpoint/2010/main" val="8227759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18CADE-A232-3248-9BAD-2CD062293D85}"/>
              </a:ext>
            </a:extLst>
          </p:cNvPr>
          <p:cNvSpPr>
            <a:spLocks noGrp="1"/>
          </p:cNvSpPr>
          <p:nvPr>
            <p:ph type="title"/>
          </p:nvPr>
        </p:nvSpPr>
        <p:spPr>
          <a:xfrm>
            <a:off x="1803003" y="432261"/>
            <a:ext cx="8911687" cy="1280890"/>
          </a:xfrm>
        </p:spPr>
        <p:txBody>
          <a:bodyPr/>
          <a:lstStyle/>
          <a:p>
            <a:r>
              <a:rPr lang="en-US" dirty="0"/>
              <a:t>ACGME Work Hours</a:t>
            </a:r>
          </a:p>
        </p:txBody>
      </p:sp>
      <p:sp>
        <p:nvSpPr>
          <p:cNvPr id="3" name="Content Placeholder 2">
            <a:extLst>
              <a:ext uri="{FF2B5EF4-FFF2-40B4-BE49-F238E27FC236}">
                <a16:creationId xmlns:a16="http://schemas.microsoft.com/office/drawing/2014/main" id="{474A099B-24A6-9A42-9A8E-55A77BFBD0DE}"/>
              </a:ext>
            </a:extLst>
          </p:cNvPr>
          <p:cNvSpPr>
            <a:spLocks noGrp="1"/>
          </p:cNvSpPr>
          <p:nvPr>
            <p:ph idx="1"/>
          </p:nvPr>
        </p:nvSpPr>
        <p:spPr>
          <a:xfrm>
            <a:off x="1803003" y="1396126"/>
            <a:ext cx="9875500" cy="4785962"/>
          </a:xfrm>
        </p:spPr>
        <p:txBody>
          <a:bodyPr>
            <a:normAutofit lnSpcReduction="10000"/>
          </a:bodyPr>
          <a:lstStyle/>
          <a:p>
            <a:r>
              <a:rPr lang="en-US" sz="2400" dirty="0">
                <a:solidFill>
                  <a:schemeClr val="tx1"/>
                </a:solidFill>
              </a:rPr>
              <a:t>Clinical and educational work periods must not exceed 24 hours of continuous scheduled clinical assignments, with an additional 4 hours which may be used for activities related to patient safety (e.g., transitions of care) and/or resident education.</a:t>
            </a:r>
          </a:p>
          <a:p>
            <a:endParaRPr lang="en-US" sz="1200" dirty="0">
              <a:solidFill>
                <a:schemeClr val="tx1"/>
              </a:solidFill>
            </a:endParaRPr>
          </a:p>
          <a:p>
            <a:r>
              <a:rPr lang="en-US" sz="2400" dirty="0">
                <a:solidFill>
                  <a:schemeClr val="tx1"/>
                </a:solidFill>
              </a:rPr>
              <a:t>Additional new patient care responsibilities must not occur during these 4 hours.  In rare circumstances, a resident may stay to care for a severely ill patient, attend to the humanistic needs of a patient or family, or attend a unique educational event</a:t>
            </a:r>
          </a:p>
          <a:p>
            <a:endParaRPr lang="en-US" sz="1300" dirty="0">
              <a:solidFill>
                <a:schemeClr val="tx1"/>
              </a:solidFill>
            </a:endParaRPr>
          </a:p>
          <a:p>
            <a:r>
              <a:rPr lang="en-US" sz="2400" dirty="0">
                <a:solidFill>
                  <a:schemeClr val="tx1"/>
                </a:solidFill>
              </a:rPr>
              <a:t>Cannot work &gt;28h continuous</a:t>
            </a:r>
          </a:p>
          <a:p>
            <a:endParaRPr lang="en-US" sz="2400" dirty="0">
              <a:solidFill>
                <a:schemeClr val="tx1"/>
              </a:solidFill>
            </a:endParaRPr>
          </a:p>
          <a:p>
            <a:endParaRPr lang="en-US" dirty="0"/>
          </a:p>
        </p:txBody>
      </p:sp>
      <p:sp>
        <p:nvSpPr>
          <p:cNvPr id="4" name="Slide Number Placeholder 3">
            <a:extLst>
              <a:ext uri="{FF2B5EF4-FFF2-40B4-BE49-F238E27FC236}">
                <a16:creationId xmlns:a16="http://schemas.microsoft.com/office/drawing/2014/main" id="{FB2DF1A1-8F5F-F64D-B17D-BD063FAC9939}"/>
              </a:ext>
            </a:extLst>
          </p:cNvPr>
          <p:cNvSpPr>
            <a:spLocks noGrp="1"/>
          </p:cNvSpPr>
          <p:nvPr>
            <p:ph type="sldNum" sz="quarter" idx="12"/>
          </p:nvPr>
        </p:nvSpPr>
        <p:spPr/>
        <p:txBody>
          <a:bodyPr/>
          <a:lstStyle/>
          <a:p>
            <a:fld id="{2CB88E5D-03FE-D649-AC36-CF809A7D8F37}" type="slidenum">
              <a:rPr lang="en-US" smtClean="0"/>
              <a:t>9</a:t>
            </a:fld>
            <a:endParaRPr lang="en-US"/>
          </a:p>
        </p:txBody>
      </p:sp>
    </p:spTree>
    <p:extLst>
      <p:ext uri="{BB962C8B-B14F-4D97-AF65-F5344CB8AC3E}">
        <p14:creationId xmlns:p14="http://schemas.microsoft.com/office/powerpoint/2010/main" val="4252906767"/>
      </p:ext>
    </p:extLst>
  </p:cSld>
  <p:clrMapOvr>
    <a:masterClrMapping/>
  </p:clrMapOvr>
</p:sld>
</file>

<file path=ppt/theme/theme1.xml><?xml version="1.0" encoding="utf-8"?>
<a:theme xmlns:a="http://schemas.openxmlformats.org/drawingml/2006/main" name="Wisp">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5D036773452604BAE7354FCA49DCFE2" ma:contentTypeVersion="19" ma:contentTypeDescription="Create a new document." ma:contentTypeScope="" ma:versionID="3d2a88db0b1a9d514f476bc885212039">
  <xsd:schema xmlns:xsd="http://www.w3.org/2001/XMLSchema" xmlns:xs="http://www.w3.org/2001/XMLSchema" xmlns:p="http://schemas.microsoft.com/office/2006/metadata/properties" xmlns:ns2="cdbec9c3-13cb-4e7b-b509-9d44a15dd439" xmlns:ns3="0ef013b1-c760-4eac-a036-a0dbdbf2ee1d" targetNamespace="http://schemas.microsoft.com/office/2006/metadata/properties" ma:root="true" ma:fieldsID="7d1c58041f90ca052e0a52487271ae3d" ns2:_="" ns3:_="">
    <xsd:import namespace="cdbec9c3-13cb-4e7b-b509-9d44a15dd439"/>
    <xsd:import namespace="0ef013b1-c760-4eac-a036-a0dbdbf2ee1d"/>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Picture"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dbec9c3-13cb-4e7b-b509-9d44a15dd43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Picture" ma:index="18" nillable="true" ma:displayName="Picture" ma:format="Image" ma:internalName="Picture">
      <xsd:complexType>
        <xsd:complexContent>
          <xsd:extension base="dms:URL">
            <xsd:sequence>
              <xsd:element name="Url" type="dms:ValidUrl" minOccurs="0" nillable="true"/>
              <xsd:element name="Description" type="xsd:string" nillable="true"/>
            </xsd:sequence>
          </xsd:extension>
        </xsd:complexContent>
      </xsd:complexType>
    </xsd:element>
    <xsd:element name="MediaLengthInSeconds" ma:index="21" nillable="true" ma:displayName="Length (seconds)"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9d76b55f-c2d7-4624-bf3d-0fe18b00562a"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6"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ef013b1-c760-4eac-a036-a0dbdbf2ee1d"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element name="TaxCatchAll" ma:index="24" nillable="true" ma:displayName="Taxonomy Catch All Column" ma:hidden="true" ma:list="{8a7a522b-61f5-44d0-88dc-1a628e9edca1}" ma:internalName="TaxCatchAll" ma:showField="CatchAllData" ma:web="0ef013b1-c760-4eac-a036-a0dbdbf2ee1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A4982DA-4D8D-4EBD-B07A-B7D740EE7CB6}"/>
</file>

<file path=customXml/itemProps2.xml><?xml version="1.0" encoding="utf-8"?>
<ds:datastoreItem xmlns:ds="http://schemas.openxmlformats.org/officeDocument/2006/customXml" ds:itemID="{EA8EDF89-C8F7-42F1-B3DE-0E831F405C4A}"/>
</file>

<file path=docProps/app.xml><?xml version="1.0" encoding="utf-8"?>
<Properties xmlns="http://schemas.openxmlformats.org/officeDocument/2006/extended-properties" xmlns:vt="http://schemas.openxmlformats.org/officeDocument/2006/docPropsVTypes">
  <Template>Wisp</Template>
  <TotalTime>842</TotalTime>
  <Words>2504</Words>
  <Application>Microsoft Macintosh PowerPoint</Application>
  <PresentationFormat>Widescreen</PresentationFormat>
  <Paragraphs>277</Paragraphs>
  <Slides>25</Slides>
  <Notes>20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Calibri</vt:lpstr>
      <vt:lpstr>Century Gothic</vt:lpstr>
      <vt:lpstr>Gill Sans</vt:lpstr>
      <vt:lpstr>Wingdings 3</vt:lpstr>
      <vt:lpstr>Wisp</vt:lpstr>
      <vt:lpstr>Toolkit to better understand the ACGME Resident survey  </vt:lpstr>
      <vt:lpstr>Purpose of the survey</vt:lpstr>
      <vt:lpstr>PowerPoint Presentation</vt:lpstr>
      <vt:lpstr>Survey is for your current academic year experience</vt:lpstr>
      <vt:lpstr>Logistics of the survey</vt:lpstr>
      <vt:lpstr>Survey Frequency norms</vt:lpstr>
      <vt:lpstr>Some terms are confusing...</vt:lpstr>
      <vt:lpstr>Some terms are confusing...</vt:lpstr>
      <vt:lpstr>ACGME Work Hours</vt:lpstr>
      <vt:lpstr>ACGME work hours continued</vt:lpstr>
      <vt:lpstr>ACGME work hours continued</vt:lpstr>
      <vt:lpstr>Work hours: NY State exception</vt:lpstr>
      <vt:lpstr>Education vs. Non-Physician obligations</vt:lpstr>
      <vt:lpstr>Structured learning activities</vt:lpstr>
      <vt:lpstr>Cost Awareness Teaching</vt:lpstr>
      <vt:lpstr>Educational Content on Healthcare Disparities, Palliative Care, and Assessing Patient Goals</vt:lpstr>
      <vt:lpstr>Educational Content on Addiction Medicine/Substance Use Disorder</vt:lpstr>
      <vt:lpstr>Feedback after “assignments”</vt:lpstr>
      <vt:lpstr>Participation in scholarly activity</vt:lpstr>
      <vt:lpstr>Professionalism</vt:lpstr>
      <vt:lpstr>Patient Safety and Teamwork</vt:lpstr>
      <vt:lpstr>Transitioning care when fatigued</vt:lpstr>
      <vt:lpstr>Data about practice habits</vt:lpstr>
      <vt:lpstr>Working in an interprofessional team</vt:lpstr>
      <vt:lpstr>Diversity and Inclusion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ACGME Residency Survey Prep</dc:title>
  <dc:creator>Lane, Susan</dc:creator>
  <cp:lastModifiedBy>Paul O'Rourke</cp:lastModifiedBy>
  <cp:revision>170</cp:revision>
  <dcterms:created xsi:type="dcterms:W3CDTF">2018-11-03T18:57:39Z</dcterms:created>
  <dcterms:modified xsi:type="dcterms:W3CDTF">2024-01-24T23:15:41Z</dcterms:modified>
</cp:coreProperties>
</file>