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0104100" cy="16084550"/>
  <p:notesSz cx="20104100" cy="16084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1759" autoAdjust="0"/>
  </p:normalViewPr>
  <p:slideViewPr>
    <p:cSldViewPr>
      <p:cViewPr>
        <p:scale>
          <a:sx n="70" d="100"/>
          <a:sy n="70" d="100"/>
        </p:scale>
        <p:origin x="-13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8048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8048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7AAA3-F7C7-4540-BD0D-1389AFEE0FA5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283325" y="1206500"/>
            <a:ext cx="7537450" cy="603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7640638"/>
            <a:ext cx="16084550" cy="7237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5278100"/>
            <a:ext cx="8712200" cy="803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5278100"/>
            <a:ext cx="8712200" cy="803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79402-F85E-46C6-B792-5832E353F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9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79402-F85E-46C6-B792-5832E353F7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8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986210"/>
            <a:ext cx="17088485" cy="3377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9007348"/>
            <a:ext cx="14072869" cy="4021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699446"/>
            <a:ext cx="8745283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699446"/>
            <a:ext cx="8745283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6083280"/>
          </a:xfrm>
          <a:custGeom>
            <a:avLst/>
            <a:gdLst/>
            <a:ahLst/>
            <a:cxnLst/>
            <a:rect l="l" t="t" r="r" b="b"/>
            <a:pathLst>
              <a:path w="20104100" h="16083280">
                <a:moveTo>
                  <a:pt x="0" y="0"/>
                </a:moveTo>
                <a:lnTo>
                  <a:pt x="20104099" y="0"/>
                </a:lnTo>
                <a:lnTo>
                  <a:pt x="20104099" y="16083278"/>
                </a:lnTo>
                <a:lnTo>
                  <a:pt x="0" y="16083278"/>
                </a:lnTo>
                <a:lnTo>
                  <a:pt x="0" y="0"/>
                </a:lnTo>
                <a:close/>
              </a:path>
            </a:pathLst>
          </a:custGeom>
          <a:solidFill>
            <a:srgbClr val="05147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643381"/>
            <a:ext cx="18093689" cy="2573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699446"/>
            <a:ext cx="18093689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958631"/>
            <a:ext cx="6433311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958631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2" y="14958631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8650" y="117475"/>
            <a:ext cx="16990442" cy="21185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/>
                <a:cs typeface="Arial"/>
              </a:rPr>
              <a:t>Team-Based </a:t>
            </a:r>
            <a:r>
              <a:rPr lang="en-US" sz="3600" b="1" dirty="0" smtClean="0">
                <a:solidFill>
                  <a:srgbClr val="FFFF00"/>
                </a:solidFill>
                <a:latin typeface="Arial"/>
                <a:cs typeface="Arial"/>
              </a:rPr>
              <a:t>Learning &amp; Interactive Approach </a:t>
            </a:r>
            <a:r>
              <a:rPr lang="en-US" sz="3600" b="1" dirty="0" smtClean="0">
                <a:solidFill>
                  <a:srgbClr val="FFFF00"/>
                </a:solidFill>
                <a:latin typeface="Arial"/>
                <a:cs typeface="Arial"/>
              </a:rPr>
              <a:t>Foster </a:t>
            </a:r>
            <a:r>
              <a:rPr lang="en-US" sz="3600" b="1" dirty="0" smtClean="0">
                <a:solidFill>
                  <a:srgbClr val="FFFF00"/>
                </a:solidFill>
                <a:latin typeface="Arial"/>
                <a:cs typeface="Arial"/>
              </a:rPr>
              <a:t>Resident  Engagement  &amp; Interest in Research Methodology &amp; Concepts </a:t>
            </a:r>
            <a:endParaRPr sz="3600" b="1" dirty="0">
              <a:solidFill>
                <a:srgbClr val="FFFF00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310"/>
              </a:spcBef>
            </a:pPr>
            <a:r>
              <a:rPr lang="en-US" sz="2000" spc="-15" dirty="0" smtClean="0">
                <a:solidFill>
                  <a:srgbClr val="FFFFFF"/>
                </a:solidFill>
                <a:latin typeface="Arial"/>
                <a:cs typeface="Arial"/>
              </a:rPr>
              <a:t>Lubna Pal, MBBS, MRCOG, MSc, FACOG;  Sangini Sheth, MD, MPH; Janice Crabtree, MS. </a:t>
            </a:r>
          </a:p>
          <a:p>
            <a:pPr algn="ctr">
              <a:lnSpc>
                <a:spcPct val="100000"/>
              </a:lnSpc>
              <a:spcBef>
                <a:spcPts val="1310"/>
              </a:spcBef>
            </a:pPr>
            <a:r>
              <a:rPr lang="en-US" sz="2000" spc="-15" dirty="0" smtClean="0">
                <a:solidFill>
                  <a:srgbClr val="FFFFFF"/>
                </a:solidFill>
                <a:latin typeface="Arial"/>
                <a:cs typeface="Arial"/>
              </a:rPr>
              <a:t>Department of Obstetrics, Gynecology &amp; Reproductive Sciences , YSM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9223" y="251301"/>
            <a:ext cx="1640839" cy="1464310"/>
          </a:xfrm>
          <a:custGeom>
            <a:avLst/>
            <a:gdLst/>
            <a:ahLst/>
            <a:cxnLst/>
            <a:rect l="l" t="t" r="r" b="b"/>
            <a:pathLst>
              <a:path w="1640839" h="1464310">
                <a:moveTo>
                  <a:pt x="0" y="0"/>
                </a:moveTo>
                <a:lnTo>
                  <a:pt x="1640438" y="0"/>
                </a:lnTo>
                <a:lnTo>
                  <a:pt x="1640438" y="1464178"/>
                </a:lnTo>
                <a:lnTo>
                  <a:pt x="0" y="1464178"/>
                </a:lnTo>
                <a:lnTo>
                  <a:pt x="0" y="0"/>
                </a:lnTo>
                <a:close/>
              </a:path>
            </a:pathLst>
          </a:custGeom>
          <a:solidFill>
            <a:srgbClr val="051476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9223" y="251301"/>
            <a:ext cx="1640438" cy="14641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73320" y="2233774"/>
            <a:ext cx="163013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FFFF00"/>
                </a:solidFill>
                <a:latin typeface="Arial"/>
                <a:cs typeface="Arial"/>
              </a:rPr>
              <a:t>Introduction</a:t>
            </a:r>
            <a:endParaRPr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33478" y="11544498"/>
            <a:ext cx="1957372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FA57"/>
                </a:solidFill>
                <a:latin typeface="Arial"/>
                <a:cs typeface="Arial"/>
              </a:rPr>
              <a:t>Conclusion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527" y="2642492"/>
            <a:ext cx="5303721" cy="1740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1000"/>
              </a:lnSpc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Research methodology &amp; concepts are an integral part of the Obstetrics &amp; Gynecology Residency curriculum &amp; residents are expected to be tested on basic concepts during the annual CREOG exam. </a:t>
            </a:r>
          </a:p>
          <a:p>
            <a:pPr marL="12700" marR="6350">
              <a:lnSpc>
                <a:spcPct val="101000"/>
              </a:lnSpc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During Obstetrics &amp; Gynecology Residency training at Yale, research methods &amp; concepts have been traditionally conveyed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through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didactic sessions provided by departmental faculty with experience &amp; expertise in clinical research. 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6226" y="4504795"/>
            <a:ext cx="5291023" cy="3481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1299"/>
              </a:lnSpc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Informal discussions with Resident trainees revealed:</a:t>
            </a:r>
          </a:p>
          <a:p>
            <a:pPr marL="355600" marR="6350" indent="-342900">
              <a:lnSpc>
                <a:spcPct val="101299"/>
              </a:lnSpc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Residents perceive their exposure to research concepts and methods as lacking in depth. </a:t>
            </a:r>
          </a:p>
          <a:p>
            <a:pPr marL="355600" marR="6350" indent="-342900">
              <a:lnSpc>
                <a:spcPct val="101299"/>
              </a:lnSpc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In the absence of opportunities to apply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learned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theories, research concepts conveyed through didactic sessions are  perceived as short-lived.</a:t>
            </a:r>
            <a:endParaRPr lang="en-US" sz="1400" spc="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355600" marR="6350" indent="-342900">
              <a:lnSpc>
                <a:spcPct val="101299"/>
              </a:lnSpc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Trainees unanimously acknowledged an interest in involvement with clinical research. </a:t>
            </a:r>
          </a:p>
          <a:p>
            <a:pPr marL="355600" marR="6350" indent="-342900">
              <a:lnSpc>
                <a:spcPct val="101299"/>
              </a:lnSpc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A majority of residents expressed an interest in a structured research curriculum to allow understanding of research methodology &amp;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wanted such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exposure early in residency training period. </a:t>
            </a:r>
          </a:p>
          <a:p>
            <a:pPr marL="355600" marR="6350" indent="-342900">
              <a:lnSpc>
                <a:spcPct val="101299"/>
              </a:lnSpc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Discussions underscored a need for a structured research curriculum as well as a need for modification in teaching methodology so as to better engage the learner as an active participant in the learning process. </a:t>
            </a:r>
            <a:endParaRPr lang="en-US" sz="1400" spc="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7051" y="8562533"/>
            <a:ext cx="5410200" cy="1931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spcBef>
                <a:spcPts val="1120"/>
              </a:spcBef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Research concepts delivered through a combination of didactics,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team-based learning activities,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and subject review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utilizing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audience response system (ARS) will:</a:t>
            </a:r>
          </a:p>
          <a:p>
            <a:pPr marL="355600" marR="6350" indent="-342900">
              <a:spcBef>
                <a:spcPts val="1120"/>
              </a:spcBef>
              <a:buAutoNum type="arabicPeriod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Be effective in engaging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residents’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interest in the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subject. </a:t>
            </a:r>
            <a:endParaRPr lang="en-US" sz="1400" spc="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355600" marR="6350" indent="-342900">
              <a:spcBef>
                <a:spcPts val="1120"/>
              </a:spcBef>
              <a:buAutoNum type="arabicPeriod"/>
            </a:pPr>
            <a:r>
              <a:rPr lang="en-US" sz="14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enerate enthusiasm for  clinical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research.</a:t>
            </a:r>
            <a:endParaRPr lang="en-US" sz="1400" spc="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355600" marR="6350" indent="-342900">
              <a:spcBef>
                <a:spcPts val="1120"/>
              </a:spcBef>
              <a:buAutoNum type="arabicPeriod"/>
            </a:pPr>
            <a:r>
              <a:rPr lang="en-US" sz="1400" spc="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oster development of critical thinking </a:t>
            </a:r>
            <a:r>
              <a:rPr lang="en-US" sz="1400" spc="5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 analytic skills that will enhance ability to critically evaluate published literature. 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27050" y="13007679"/>
            <a:ext cx="5550535" cy="2417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marR="129539" indent="-285750">
              <a:lnSpc>
                <a:spcPct val="1022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Perspective on research curriculum &amp; resident comfort with research concepts was obtained through informal </a:t>
            </a: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discussions.</a:t>
            </a:r>
            <a:endParaRPr lang="en-US" sz="1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98450" marR="129539" indent="-285750">
              <a:lnSpc>
                <a:spcPct val="1022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Review of existing research c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urriculum  undertaken </a:t>
            </a:r>
          </a:p>
          <a:p>
            <a:pPr marL="298450" marR="129539" indent="-285750">
              <a:lnSpc>
                <a:spcPct val="102200"/>
              </a:lnSpc>
              <a:buFont typeface="Arial" panose="020B0604020202020204" pitchFamily="34" charset="0"/>
              <a:buChar char="•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ARS questions prepared based on information provided during didactic sessions (residents provided with lecture slides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).</a:t>
            </a:r>
            <a:endParaRPr lang="en-US" sz="1400" spc="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98450" marR="129539" indent="-285750">
              <a:lnSpc>
                <a:spcPct val="102200"/>
              </a:lnSpc>
              <a:buFont typeface="Arial" panose="020B0604020202020204" pitchFamily="34" charset="0"/>
              <a:buChar char="•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Hands-on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team activity/workshop on concepts conveyed  followed didactic sessions.</a:t>
            </a:r>
          </a:p>
          <a:p>
            <a:pPr marL="298450" marR="129539" indent="-285750">
              <a:lnSpc>
                <a:spcPct val="102200"/>
              </a:lnSpc>
              <a:buFont typeface="Arial" panose="020B0604020202020204" pitchFamily="34" charset="0"/>
              <a:buChar char="•"/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Peer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reviewer was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invited to assess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trainee/faculty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interactions and trainee enthusiasm during hands on exercise  utilizing a modified version of an existing survey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designed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for peer evaluation of medical student educator (Hafler J). 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6777038" y="14744898"/>
            <a:ext cx="1903412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FA57"/>
                </a:solidFill>
                <a:latin typeface="Arial"/>
                <a:cs typeface="Arial"/>
              </a:rPr>
              <a:t>References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75449" y="15059878"/>
            <a:ext cx="6781801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617855" indent="-250825">
              <a:buClr>
                <a:srgbClr val="FFFFFF"/>
              </a:buClr>
              <a:buFont typeface="Arial"/>
              <a:buAutoNum type="arabicPeriod"/>
              <a:tabLst>
                <a:tab pos="264160" algn="l"/>
              </a:tabLst>
            </a:pPr>
            <a:r>
              <a:rPr lang="en-US" sz="900" spc="5" dirty="0" smtClean="0">
                <a:solidFill>
                  <a:srgbClr val="FFFFFF"/>
                </a:solidFill>
                <a:latin typeface="Arial"/>
                <a:cs typeface="Arial"/>
              </a:rPr>
              <a:t>Nelson Cody et al. The effects of ARS on learning outcomes in health professions education. A BEME systematic review. Med Teach 2012;34: e386-e405. </a:t>
            </a:r>
          </a:p>
          <a:p>
            <a:pPr marL="263525" marR="617855" indent="-250825">
              <a:buClr>
                <a:srgbClr val="FFFFFF"/>
              </a:buClr>
              <a:buFont typeface="Arial"/>
              <a:buAutoNum type="arabicPeriod"/>
              <a:tabLst>
                <a:tab pos="264160" algn="l"/>
              </a:tabLst>
            </a:pPr>
            <a:r>
              <a:rPr lang="en-US" sz="900" spc="5" dirty="0" err="1" smtClean="0">
                <a:solidFill>
                  <a:srgbClr val="FFFFFF"/>
                </a:solidFill>
                <a:latin typeface="Arial"/>
                <a:cs typeface="Arial"/>
              </a:rPr>
              <a:t>Mcmullen</a:t>
            </a:r>
            <a:r>
              <a:rPr lang="en-US" sz="900" spc="5" dirty="0" smtClean="0">
                <a:solidFill>
                  <a:srgbClr val="FFFFFF"/>
                </a:solidFill>
                <a:latin typeface="Arial"/>
                <a:cs typeface="Arial"/>
              </a:rPr>
              <a:t> I et al. How we implement team-based learning for postgraduate doctors. Med Teach 2014; 36: 191-195</a:t>
            </a:r>
          </a:p>
          <a:p>
            <a:pPr marL="263525" marR="617855" indent="-250825">
              <a:buClr>
                <a:srgbClr val="FFFFFF"/>
              </a:buClr>
              <a:buFont typeface="Arial"/>
              <a:buAutoNum type="arabicPeriod"/>
              <a:tabLst>
                <a:tab pos="264160" algn="l"/>
              </a:tabLst>
            </a:pPr>
            <a:r>
              <a:rPr lang="en-US" sz="900" spc="5" dirty="0" smtClean="0">
                <a:solidFill>
                  <a:srgbClr val="FFFFFF"/>
                </a:solidFill>
                <a:latin typeface="Arial"/>
                <a:cs typeface="Arial"/>
              </a:rPr>
              <a:t>Pradhan A et al. The influence of an ARS on knowledge retention: an application to resident education. AJOG 2005; 193: 1827-30.  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50615" y="6522993"/>
            <a:ext cx="2134870" cy="3000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950" b="1" dirty="0" smtClean="0">
                <a:solidFill>
                  <a:srgbClr val="FFFF00"/>
                </a:solidFill>
                <a:latin typeface="Arial"/>
                <a:cs typeface="Arial"/>
              </a:rPr>
              <a:t>Assessment</a:t>
            </a:r>
            <a:endParaRPr sz="15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733478" y="11852275"/>
            <a:ext cx="5691171" cy="29136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indent="-2508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64160" algn="l"/>
              </a:tabLst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Usefulness of ARS  on learning outcomes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 and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of team based learning in health professions is well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recognized</a:t>
            </a:r>
            <a:r>
              <a:rPr lang="en-US" sz="1400" spc="5" baseline="30000" dirty="0" smtClean="0">
                <a:solidFill>
                  <a:srgbClr val="FFFFFF"/>
                </a:solidFill>
                <a:latin typeface="Arial"/>
                <a:cs typeface="Arial"/>
              </a:rPr>
              <a:t>1,2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.  </a:t>
            </a:r>
            <a:r>
              <a:rPr lang="en-US" sz="14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ffectiveness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of ARS  approach for  enhancing knowledge retention amongst Ob/Gyn residents has  also been previously reported</a:t>
            </a:r>
            <a:r>
              <a:rPr lang="en-US" sz="1400" spc="5" baseline="3000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</a:p>
          <a:p>
            <a:pPr marL="263525" indent="-250825">
              <a:lnSpc>
                <a:spcPts val="1550"/>
              </a:lnSpc>
              <a:spcBef>
                <a:spcPts val="30"/>
              </a:spcBef>
              <a:buClr>
                <a:srgbClr val="FFFFFF"/>
              </a:buClr>
              <a:buFont typeface="Arial"/>
              <a:buChar char="•"/>
              <a:tabLst>
                <a:tab pos="264160" algn="l"/>
              </a:tabLst>
            </a:pP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A combination of didactics, interactive sessions,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team-based learning, and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incorporation of interactive sessions  improved resident engagement in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research-related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concepts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and </a:t>
            </a:r>
            <a:r>
              <a:rPr lang="en-US" sz="1400" spc="5" dirty="0" smtClean="0">
                <a:solidFill>
                  <a:srgbClr val="92D050"/>
                </a:solidFill>
                <a:latin typeface="Arial"/>
                <a:cs typeface="Arial"/>
              </a:rPr>
              <a:t>made learning enjoyable. </a:t>
            </a:r>
          </a:p>
          <a:p>
            <a:pPr marL="263525" indent="-250825">
              <a:lnSpc>
                <a:spcPts val="1550"/>
              </a:lnSpc>
              <a:spcBef>
                <a:spcPts val="30"/>
              </a:spcBef>
              <a:buClr>
                <a:srgbClr val="FFFFFF"/>
              </a:buClr>
              <a:buFont typeface="Arial"/>
              <a:buChar char="•"/>
              <a:tabLst>
                <a:tab pos="264160" algn="l"/>
              </a:tabLst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Improved p</a:t>
            </a:r>
            <a:r>
              <a:rPr sz="1400" spc="5" dirty="0" smtClean="0">
                <a:solidFill>
                  <a:srgbClr val="FFFFFF"/>
                </a:solidFill>
                <a:latin typeface="Arial"/>
                <a:cs typeface="Arial"/>
              </a:rPr>
              <a:t>erformance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standardized exams is anticipated and will be followed over the course of the next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year; resident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performance on statistics section of CREOG exam for 2015 will be compared with scores over past 3 years. </a:t>
            </a:r>
          </a:p>
          <a:p>
            <a:pPr marL="263525" lvl="1" indent="-250825">
              <a:lnSpc>
                <a:spcPts val="1550"/>
              </a:lnSpc>
              <a:spcBef>
                <a:spcPts val="30"/>
              </a:spcBef>
              <a:buClr>
                <a:srgbClr val="FFFFFF"/>
              </a:buClr>
              <a:buFont typeface="Arial"/>
              <a:buChar char="•"/>
              <a:tabLst>
                <a:tab pos="264160" algn="l"/>
              </a:tabLst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Residents’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time is being extended to allow interactive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team-based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opportunities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starting in the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academic year.   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75450" y="12429857"/>
            <a:ext cx="6182295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1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from resident survey following the first team based activity </a:t>
            </a:r>
            <a:r>
              <a:rPr lang="en-US" sz="1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sz="1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workshop are presented.</a:t>
            </a:r>
          </a:p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modified strategy that combined didactics with interactive methods &amp;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hands-on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on study design &amp; approach (Figure 1) was deemed as meaningful, enjoyable  &amp; 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valuable to residents’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experience (Figures 2-4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evaluator identified the exercise as an effective strategy in engaging learners.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r>
              <a:rPr lang="en-US" sz="1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residents identified time constraints that limited their participation in team activities during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out-of-class times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789322" y="14747875"/>
            <a:ext cx="29337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FA57"/>
                </a:solidFill>
                <a:latin typeface="Arial"/>
                <a:cs typeface="Arial"/>
              </a:rPr>
              <a:t>Acknowledgements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41" name="object 14"/>
          <p:cNvSpPr txBox="1"/>
          <p:nvPr/>
        </p:nvSpPr>
        <p:spPr>
          <a:xfrm>
            <a:off x="527050" y="11308457"/>
            <a:ext cx="5410200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400"/>
              </a:lnSpc>
              <a:spcBef>
                <a:spcPts val="1120"/>
              </a:spcBef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To p</a:t>
            </a: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ilot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 a research curriculum format for residents in Obstetrics &amp; Gynecology that </a:t>
            </a:r>
            <a:r>
              <a:rPr lang="en-US" sz="1400" dirty="0" smtClean="0">
                <a:solidFill>
                  <a:srgbClr val="FFFFFF"/>
                </a:solidFill>
                <a:latin typeface="Arial"/>
                <a:cs typeface="Arial"/>
              </a:rPr>
              <a:t>aims at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delivery of basic concepts relating to clinical research &amp; methodology through a combination of strategies that aim at engagement, interactive &amp; 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team-based </a:t>
            </a: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learning (Figure 1).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643" y="8191697"/>
            <a:ext cx="5990019" cy="335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11633200"/>
            <a:ext cx="6016625" cy="371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838" y="5603875"/>
            <a:ext cx="533241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837" y="8651875"/>
            <a:ext cx="5332413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837" y="2632075"/>
            <a:ext cx="5332413" cy="302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object 29"/>
          <p:cNvSpPr txBox="1"/>
          <p:nvPr/>
        </p:nvSpPr>
        <p:spPr>
          <a:xfrm>
            <a:off x="13789322" y="15052675"/>
            <a:ext cx="5635327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17855">
              <a:lnSpc>
                <a:spcPts val="1540"/>
              </a:lnSpc>
              <a:buClr>
                <a:srgbClr val="FFFFFF"/>
              </a:buClr>
              <a:tabLst>
                <a:tab pos="264160" algn="l"/>
              </a:tabLst>
            </a:pPr>
            <a:r>
              <a:rPr lang="en-US" sz="900" i="1" spc="5" dirty="0" smtClean="0">
                <a:solidFill>
                  <a:srgbClr val="FFFFFF"/>
                </a:solidFill>
                <a:latin typeface="Arial"/>
                <a:cs typeface="Arial"/>
              </a:rPr>
              <a:t> Special thanks to Drs. Janet Hafler and John Encandela for their  invaluable input and guidance, to the Med Ed Fellows (2014) for  the many intellectually stimulating and enriching </a:t>
            </a:r>
            <a:r>
              <a:rPr lang="en-US" sz="900" i="1" spc="5" dirty="0" smtClean="0">
                <a:solidFill>
                  <a:srgbClr val="FFFFFF"/>
                </a:solidFill>
                <a:latin typeface="Arial"/>
                <a:cs typeface="Arial"/>
              </a:rPr>
              <a:t>discussions, </a:t>
            </a:r>
            <a:r>
              <a:rPr lang="en-US" sz="900" i="1" spc="5" dirty="0" smtClean="0">
                <a:solidFill>
                  <a:srgbClr val="FFFFFF"/>
                </a:solidFill>
                <a:latin typeface="Arial"/>
                <a:cs typeface="Arial"/>
              </a:rPr>
              <a:t>and to  the TLC Staff for a highly meaningful </a:t>
            </a:r>
            <a:r>
              <a:rPr lang="en-US" sz="900" i="1" spc="5" dirty="0" smtClean="0">
                <a:solidFill>
                  <a:srgbClr val="FFFFFF"/>
                </a:solidFill>
                <a:latin typeface="Arial"/>
                <a:cs typeface="Arial"/>
              </a:rPr>
              <a:t>experience. </a:t>
            </a:r>
            <a:endParaRPr sz="900" i="1" dirty="0">
              <a:latin typeface="Arial"/>
              <a:cs typeface="Arial"/>
            </a:endParaRPr>
          </a:p>
        </p:txBody>
      </p:sp>
      <p:sp>
        <p:nvSpPr>
          <p:cNvPr id="63" name="object 37"/>
          <p:cNvSpPr txBox="1"/>
          <p:nvPr/>
        </p:nvSpPr>
        <p:spPr>
          <a:xfrm>
            <a:off x="527050" y="12611298"/>
            <a:ext cx="5867399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b="1" spc="10" dirty="0" smtClean="0">
                <a:solidFill>
                  <a:srgbClr val="FFFA57"/>
                </a:solidFill>
                <a:latin typeface="Arial"/>
                <a:cs typeface="Arial"/>
              </a:rPr>
              <a:t>Curriculum </a:t>
            </a:r>
            <a:r>
              <a:rPr lang="en-US" sz="2000" b="1" spc="10" dirty="0" smtClean="0">
                <a:solidFill>
                  <a:srgbClr val="FFFA57"/>
                </a:solidFill>
                <a:latin typeface="Arial"/>
                <a:cs typeface="Arial"/>
              </a:rPr>
              <a:t>Inquiry </a:t>
            </a:r>
            <a:r>
              <a:rPr lang="en-US" sz="2000" b="1" spc="10" dirty="0" smtClean="0">
                <a:solidFill>
                  <a:srgbClr val="FFFA57"/>
                </a:solidFill>
                <a:latin typeface="Arial"/>
                <a:cs typeface="Arial"/>
              </a:rPr>
              <a:t>&amp; Curriculum Development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64" name="object 37"/>
          <p:cNvSpPr txBox="1"/>
          <p:nvPr/>
        </p:nvSpPr>
        <p:spPr>
          <a:xfrm>
            <a:off x="565150" y="10934898"/>
            <a:ext cx="29337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b="1" spc="10" dirty="0" smtClean="0">
                <a:solidFill>
                  <a:srgbClr val="FFFF00"/>
                </a:solidFill>
                <a:latin typeface="Arial"/>
                <a:cs typeface="Arial"/>
              </a:rPr>
              <a:t>Objective</a:t>
            </a:r>
            <a:endParaRPr sz="2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5" name="object 37"/>
          <p:cNvSpPr txBox="1"/>
          <p:nvPr/>
        </p:nvSpPr>
        <p:spPr>
          <a:xfrm>
            <a:off x="527050" y="8191698"/>
            <a:ext cx="29337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b="1" spc="10" dirty="0" smtClean="0">
                <a:solidFill>
                  <a:srgbClr val="FFFF00"/>
                </a:solidFill>
                <a:latin typeface="Arial"/>
                <a:cs typeface="Arial"/>
              </a:rPr>
              <a:t>Hypothesis</a:t>
            </a:r>
            <a:endParaRPr sz="2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6" name="object 37"/>
          <p:cNvSpPr txBox="1"/>
          <p:nvPr/>
        </p:nvSpPr>
        <p:spPr>
          <a:xfrm>
            <a:off x="6777038" y="12077898"/>
            <a:ext cx="29337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000" b="1" spc="10" dirty="0" smtClean="0">
                <a:solidFill>
                  <a:srgbClr val="FFFA57"/>
                </a:solidFill>
                <a:latin typeface="Arial"/>
                <a:cs typeface="Arial"/>
              </a:rPr>
              <a:t>Results 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8489962" y="2567543"/>
            <a:ext cx="769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Fig. 2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586450" y="560387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Fig. 3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803643" y="6788277"/>
            <a:ext cx="6155690" cy="1332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129539">
              <a:lnSpc>
                <a:spcPct val="102200"/>
              </a:lnSpc>
            </a:pPr>
            <a:r>
              <a:rPr lang="en-US" sz="1400" spc="5" dirty="0" smtClean="0">
                <a:solidFill>
                  <a:srgbClr val="FFFFFF"/>
                </a:solidFill>
                <a:latin typeface="Arial"/>
                <a:cs typeface="Arial"/>
              </a:rPr>
              <a:t>Resident feedback  was obtained through:</a:t>
            </a:r>
          </a:p>
          <a:p>
            <a:pPr marL="298450" marR="129539" indent="-285750">
              <a:lnSpc>
                <a:spcPct val="102200"/>
              </a:lnSpc>
              <a:buFont typeface="+mj-lt"/>
              <a:buAutoNum type="romanUcPeriod"/>
            </a:pP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11-item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anonymized survey (Table 1) that was administered after completion of  1</a:t>
            </a:r>
            <a:r>
              <a:rPr lang="en-US" sz="1300" spc="5" baseline="30000" dirty="0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hands-on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workshop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en-US" sz="1300" spc="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298450" marR="129539" indent="-285750">
              <a:lnSpc>
                <a:spcPct val="102200"/>
              </a:lnSpc>
              <a:buFont typeface="+mj-lt"/>
              <a:buAutoNum type="romanUcPeriod"/>
            </a:pPr>
            <a:r>
              <a:rPr lang="en-US" sz="1300" spc="5" dirty="0" err="1" smtClean="0">
                <a:solidFill>
                  <a:srgbClr val="FFFFFF"/>
                </a:solidFill>
                <a:latin typeface="Arial"/>
                <a:cs typeface="Arial"/>
              </a:rPr>
              <a:t>MedHub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 Evaluation of educational sessions will allow additional insight into trainee experience (to be compiled</a:t>
            </a:r>
            <a:r>
              <a:rPr lang="en-US" sz="1300" i="1" spc="5" dirty="0" smtClean="0">
                <a:solidFill>
                  <a:srgbClr val="FFFFFF"/>
                </a:solidFill>
                <a:latin typeface="Arial"/>
                <a:cs typeface="Arial"/>
              </a:rPr>
              <a:t>). </a:t>
            </a:r>
          </a:p>
          <a:p>
            <a:pPr marL="298450" marR="129539" indent="-285750">
              <a:lnSpc>
                <a:spcPct val="102200"/>
              </a:lnSpc>
              <a:buFont typeface="+mj-lt"/>
              <a:buAutoNum type="romanUcPeriod"/>
            </a:pP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Reflections at end of session </a:t>
            </a:r>
            <a:r>
              <a:rPr lang="en-US" sz="1300" spc="5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en-US" sz="1300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615" y="2642492"/>
            <a:ext cx="5943047" cy="3647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11955463" y="255587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Fig. 1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5" name="object 17"/>
          <p:cNvSpPr txBox="1"/>
          <p:nvPr/>
        </p:nvSpPr>
        <p:spPr>
          <a:xfrm>
            <a:off x="6927850" y="3013075"/>
            <a:ext cx="5716035" cy="30777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000" b="1" spc="-100" dirty="0" smtClean="0">
                <a:solidFill>
                  <a:schemeClr val="bg1"/>
                </a:solidFill>
                <a:latin typeface="Arial"/>
                <a:cs typeface="Arial"/>
              </a:rPr>
              <a:t>Pedagogical  Approach</a:t>
            </a:r>
            <a:endParaRPr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586450" y="8663543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815</Words>
  <Application>Microsoft Office PowerPoint</Application>
  <PresentationFormat>Custom</PresentationFormat>
  <Paragraphs>52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Pal, Lubna</dc:creator>
  <cp:lastModifiedBy>Crabtree, Janice</cp:lastModifiedBy>
  <cp:revision>42</cp:revision>
  <dcterms:created xsi:type="dcterms:W3CDTF">2014-05-21T22:50:38Z</dcterms:created>
  <dcterms:modified xsi:type="dcterms:W3CDTF">2014-05-23T16:44:54Z</dcterms:modified>
</cp:coreProperties>
</file>