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316" r:id="rId6"/>
    <p:sldId id="303" r:id="rId7"/>
    <p:sldId id="317" r:id="rId8"/>
    <p:sldId id="299" r:id="rId9"/>
    <p:sldId id="318" r:id="rId10"/>
    <p:sldId id="315" r:id="rId11"/>
    <p:sldId id="30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1B3628-31CF-7F1F-372F-286829DCDD85}" v="31" dt="2025-06-06T12:23:10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58" d="100"/>
          <a:sy n="58" d="100"/>
        </p:scale>
        <p:origin x="3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- with blu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20892" y="1143000"/>
            <a:ext cx="5475613" cy="42976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892" indent="0">
              <a:buNone/>
              <a:defRPr b="1">
                <a:latin typeface="Arial"/>
                <a:cs typeface="Arial"/>
              </a:defRPr>
            </a:lvl2pPr>
            <a:lvl3pPr marL="685783" indent="0">
              <a:buNone/>
              <a:defRPr b="1">
                <a:latin typeface="Arial"/>
                <a:cs typeface="Arial"/>
              </a:defRPr>
            </a:lvl3pPr>
            <a:lvl4pPr marL="1028675" indent="0">
              <a:buNone/>
              <a:defRPr b="1">
                <a:latin typeface="Arial"/>
                <a:cs typeface="Arial"/>
              </a:defRPr>
            </a:lvl4pPr>
            <a:lvl5pPr marL="1371566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184" y="466725"/>
            <a:ext cx="5475816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703387"/>
            <a:ext cx="5475816" cy="397474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257175" indent="0">
              <a:buFontTx/>
              <a:buNone/>
              <a:defRPr/>
            </a:lvl2pPr>
            <a:lvl3pPr marL="514350" indent="0">
              <a:buFontTx/>
              <a:buNone/>
              <a:defRPr/>
            </a:lvl3pPr>
            <a:lvl4pPr marL="771525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/>
              <a:t>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9D6E8A-FD7D-B549-B36D-A28CD760A414}"/>
              </a:ext>
            </a:extLst>
          </p:cNvPr>
          <p:cNvSpPr/>
          <p:nvPr userDrawn="1"/>
        </p:nvSpPr>
        <p:spPr>
          <a:xfrm>
            <a:off x="61722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Proxima Nova Regular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89EDC-617F-D24C-8525-E2647B7FA2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580" y="6400800"/>
            <a:ext cx="3048000" cy="16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932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413FCF-8CDD-5B47-8D95-B0FC9EFBC89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D589DC-A411-4B67-F791-74B6CE4ED5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71355" y="420890"/>
            <a:ext cx="4296645" cy="397474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Enduring Gaps in Representation: A Comprehensive Reanalysis of Skin of Color in Popular Medical Education Materials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Authors: </a:t>
            </a:r>
            <a:endParaRPr lang="en-US" sz="2000" b="0" i="0" u="none" strike="noStrike" dirty="0">
              <a:solidFill>
                <a:schemeClr val="bg1"/>
              </a:solidFill>
              <a:effectLst/>
              <a:latin typeface="Microsoft Sans Serif"/>
              <a:ea typeface="Microsoft Sans Serif"/>
              <a:cs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Sabrina Saeed, BA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Haripriya </a:t>
            </a:r>
            <a:r>
              <a:rPr lang="en-US" sz="2000" err="1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Dukkipati</a:t>
            </a:r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, BS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Tiffany E. Jiang, MS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Madisen A. Swallow, MD, MS</a:t>
            </a:r>
            <a:endParaRPr lang="en-US" sz="2000">
              <a:solidFill>
                <a:schemeClr val="bg1"/>
              </a:solidFill>
              <a:ea typeface="Microsoft Sans Serif" panose="020B0604020202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Sara Perkins, MD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Sarika Ramachandran, MD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endParaRPr lang="en-US" sz="2000" dirty="0">
              <a:ea typeface="Microsoft Sans Serif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C2DD0B-62F7-8878-0CAA-83F372943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282520" y="5410201"/>
            <a:ext cx="833320" cy="1043843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D1B617B2-DFF5-1BF3-CA88-2506254B8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58453"/>
            <a:ext cx="4068047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en-US" sz="4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Med Ed Day 2025 </a:t>
            </a:r>
            <a:r>
              <a:rPr lang="en-US" altLang="en-US" sz="4800" b="1">
                <a:solidFill>
                  <a:schemeClr val="tx2"/>
                </a:solidFill>
                <a:latin typeface="YaleNew"/>
                <a:ea typeface="Calibri"/>
                <a:cs typeface="Times New Roman"/>
              </a:rPr>
              <a:t>Student </a:t>
            </a:r>
            <a:r>
              <a:rPr kumimoji="0" lang="en-US" altLang="en-US" sz="4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Poster </a:t>
            </a:r>
            <a:r>
              <a:rPr lang="en-US" altLang="en-US" sz="4800" b="1">
                <a:solidFill>
                  <a:schemeClr val="tx2"/>
                </a:solidFill>
                <a:latin typeface="YaleNew"/>
                <a:ea typeface="Calibri"/>
                <a:cs typeface="Times New Roman"/>
              </a:rPr>
              <a:t>Winner</a:t>
            </a:r>
            <a:endParaRPr lang="en-US" altLang="en-US" sz="4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YaleNew"/>
              <a:ea typeface="Calibri"/>
              <a:cs typeface="Times New Roman"/>
            </a:endParaRPr>
          </a:p>
          <a:p>
            <a:endParaRPr lang="en-US" altLang="en-US" sz="4800" b="1">
              <a:solidFill>
                <a:schemeClr val="tx2"/>
              </a:solidFill>
              <a:latin typeface="YaleNew"/>
              <a:ea typeface="Calibri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Category: </a:t>
            </a:r>
            <a:r>
              <a:rPr lang="en-US" sz="2600"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Medical Education Research</a:t>
            </a:r>
            <a:r>
              <a:rPr lang="en-US" sz="2600">
                <a:solidFill>
                  <a:schemeClr val="tx2"/>
                </a:solidFill>
                <a:effectLst/>
                <a:latin typeface="YaleNew"/>
              </a:rPr>
              <a:t> </a:t>
            </a:r>
            <a:endParaRPr kumimoji="0" lang="en-US" altLang="en-US" sz="2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YaleNew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A118B2C-29E9-5D93-D1B0-B9D605C8D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3381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7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F4DCDC-C3AC-81CA-A690-544FC1DCD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848B7C-D3D1-23F7-050E-F50ED294047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4E9986-1859-47EC-3EF4-128E9927D74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71355" y="420890"/>
            <a:ext cx="4296645" cy="397474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Design, Implementation and Evaluation of a Novel Musculoskeletal Medicine Elective for Yale Medical Students</a:t>
            </a:r>
            <a:endParaRPr lang="en-US" sz="2400" b="0" i="0" u="none" strike="noStrike" dirty="0">
              <a:solidFill>
                <a:schemeClr val="bg1"/>
              </a:solidFill>
              <a:effectLst/>
              <a:ea typeface="Microsoft Sans Serif"/>
            </a:endParaRPr>
          </a:p>
          <a:p>
            <a:endParaRPr lang="en-US" sz="24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4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Authors:</a:t>
            </a:r>
          </a:p>
          <a:p>
            <a:r>
              <a:rPr lang="en-US" sz="24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Arielle Levine, MS</a:t>
            </a:r>
          </a:p>
          <a:p>
            <a:r>
              <a:rPr lang="en-US" sz="24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Adnan </a:t>
            </a:r>
            <a:r>
              <a:rPr lang="en-US" sz="2400" err="1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Prsic</a:t>
            </a:r>
            <a:r>
              <a:rPr lang="en-US" sz="24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, MD, MHS</a:t>
            </a:r>
            <a:endParaRPr lang="en-US" sz="24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4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Andrew Jimenez, MD</a:t>
            </a:r>
            <a:endParaRPr lang="en-US" sz="24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4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Stephen Holt, MD, MS</a:t>
            </a:r>
            <a:endParaRPr lang="en-US" sz="2400" dirty="0">
              <a:solidFill>
                <a:schemeClr val="bg1"/>
              </a:solidFill>
              <a:ea typeface="Microsoft Sans Serif"/>
            </a:endParaRPr>
          </a:p>
          <a:p>
            <a:endParaRPr lang="en-US" sz="2400" b="0" i="0" u="none" strike="noStrike" dirty="0">
              <a:solidFill>
                <a:schemeClr val="bg1"/>
              </a:solidFill>
              <a:effectLst/>
              <a:latin typeface="Microsoft Sans Serif"/>
              <a:ea typeface="Microsoft Sans Serif"/>
              <a:cs typeface="Microsoft Sans Serif"/>
            </a:endParaRPr>
          </a:p>
          <a:p>
            <a:endParaRPr lang="en-US" sz="2400" dirty="0">
              <a:solidFill>
                <a:schemeClr val="bg1"/>
              </a:solidFill>
              <a:ea typeface="Microsoft Sans Serif"/>
            </a:endParaRPr>
          </a:p>
          <a:p>
            <a:endParaRPr lang="en-US" sz="2400" dirty="0">
              <a:ea typeface="Microsoft Sans Serif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D9BD3E-43A3-0B51-DBCB-10D6895F5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282520" y="5410201"/>
            <a:ext cx="833320" cy="1043843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DDCBE346-4313-CD1B-917A-4B4800002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91687"/>
            <a:ext cx="4068047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en-US" sz="4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Med Ed Day 2025 </a:t>
            </a:r>
            <a:r>
              <a:rPr lang="en-US" altLang="en-US" sz="4800" b="1">
                <a:solidFill>
                  <a:schemeClr val="tx2"/>
                </a:solidFill>
                <a:latin typeface="YaleNew"/>
                <a:ea typeface="Calibri"/>
                <a:cs typeface="Times New Roman"/>
              </a:rPr>
              <a:t>Student </a:t>
            </a:r>
            <a:r>
              <a:rPr kumimoji="0" lang="en-US" altLang="en-US" sz="4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Poster</a:t>
            </a:r>
            <a:r>
              <a:rPr lang="en-US" altLang="en-US" sz="4800" b="1">
                <a:solidFill>
                  <a:schemeClr val="tx2"/>
                </a:solidFill>
                <a:latin typeface="YaleNew"/>
                <a:ea typeface="Calibri"/>
                <a:cs typeface="Times New Roman"/>
              </a:rPr>
              <a:t> Winner</a:t>
            </a:r>
            <a:endParaRPr lang="en-US" altLang="en-US" sz="4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YaleNew"/>
              <a:ea typeface="Calibri"/>
              <a:cs typeface="Times New Roman"/>
            </a:endParaRPr>
          </a:p>
          <a:p>
            <a:endParaRPr lang="en-US" altLang="en-US" sz="4800" b="1">
              <a:solidFill>
                <a:schemeClr val="tx2"/>
              </a:solidFill>
              <a:latin typeface="YaleNew"/>
              <a:ea typeface="Calibri"/>
              <a:cs typeface="Times New Roman"/>
            </a:endParaRPr>
          </a:p>
          <a:p>
            <a:r>
              <a:rPr kumimoji="0" lang="en-US" altLang="en-US" sz="2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Category: </a:t>
            </a:r>
            <a:r>
              <a:rPr lang="en-US" sz="2600">
                <a:solidFill>
                  <a:schemeClr val="tx2"/>
                </a:solidFill>
                <a:latin typeface="YaleNew"/>
                <a:ea typeface="Calibri"/>
                <a:cs typeface="Times New Roman"/>
              </a:rPr>
              <a:t>Innovation in Education</a:t>
            </a:r>
            <a:endParaRPr lang="en-US" sz="2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YaleNew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ABA2920-1AB8-1157-233B-028E6EFCC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3381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5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413FCF-8CDD-5B47-8D95-B0FC9EFBC89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D589DC-A411-4B67-F791-74B6CE4ED5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50000" y="457200"/>
            <a:ext cx="4038600" cy="397474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Assessing Internist Competency in Point of Care Ultrasound Using the </a:t>
            </a:r>
            <a:r>
              <a:rPr lang="en-US" sz="2000" err="1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Entrustable</a:t>
            </a:r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 Professional Activity Framework</a:t>
            </a:r>
            <a:br>
              <a:rPr lang="en-US" sz="2000" dirty="0">
                <a:latin typeface="Microsoft Sans Serif"/>
                <a:ea typeface="Microsoft Sans Serif"/>
                <a:cs typeface="Microsoft Sans Serif"/>
              </a:rPr>
            </a:br>
            <a:endParaRPr lang="en-US" sz="2000">
              <a:solidFill>
                <a:schemeClr val="bg1"/>
              </a:solidFill>
              <a:ea typeface="Microsoft Sans Serif"/>
            </a:endParaRPr>
          </a:p>
          <a:p>
            <a:endParaRPr lang="en-US" sz="2000" dirty="0">
              <a:solidFill>
                <a:schemeClr val="bg1"/>
              </a:solidFill>
              <a:ea typeface="Microsoft GothicNeo" panose="02000300000000000000" pitchFamily="2" charset="-127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GothicNeo"/>
                <a:cs typeface="Microsoft Sans Serif"/>
              </a:rPr>
              <a:t>Authors: </a:t>
            </a:r>
            <a:endParaRPr lang="en-US" sz="2000" dirty="0">
              <a:solidFill>
                <a:schemeClr val="bg1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Joseph H </a:t>
            </a:r>
            <a:r>
              <a:rPr lang="en-US" sz="2000" err="1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Donroe</a:t>
            </a:r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, MD, MPH, MHS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André N </a:t>
            </a:r>
            <a:r>
              <a:rPr lang="en-US" sz="2000" err="1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Sofair</a:t>
            </a:r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, MD, MPH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Kevin Piro, MD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Daniel Restrepo, MD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Christopher L Moore, MD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Martin D Slade, MPH, PhD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Haidong Lu, PhD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Michael Green, MD, </a:t>
            </a:r>
            <a:r>
              <a:rPr lang="en-US" sz="2000" err="1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ScM</a:t>
            </a:r>
            <a:endParaRPr lang="en-US" sz="2000">
              <a:solidFill>
                <a:schemeClr val="bg1"/>
              </a:solidFill>
              <a:ea typeface="Microsoft Sans Serif"/>
            </a:endParaRPr>
          </a:p>
          <a:p>
            <a:endParaRPr lang="en-US" sz="2000" dirty="0">
              <a:solidFill>
                <a:schemeClr val="bg1"/>
              </a:solidFill>
              <a:ea typeface="Microsoft GothicNeo" panose="02000300000000000000" pitchFamily="2" charset="-127"/>
            </a:endParaRPr>
          </a:p>
          <a:p>
            <a:endParaRPr lang="en-US" sz="2000" b="0" i="0" u="none" strike="noStrike" dirty="0">
              <a:solidFill>
                <a:schemeClr val="bg1"/>
              </a:solidFill>
              <a:effectLst/>
              <a:ea typeface="Microsoft Sans Serif" panose="020B0604020202020204" pitchFamily="34" charset="0"/>
            </a:endParaRPr>
          </a:p>
          <a:p>
            <a:endParaRPr lang="en-US" sz="2000" b="0" i="0" u="none" strike="noStrike" dirty="0">
              <a:solidFill>
                <a:schemeClr val="bg1"/>
              </a:solidFill>
              <a:effectLst/>
              <a:ea typeface="Microsoft Sans Serif" panose="020B0604020202020204" pitchFamily="34" charset="0"/>
            </a:endParaRPr>
          </a:p>
          <a:p>
            <a:endParaRPr lang="en-US" sz="2000" dirty="0">
              <a:solidFill>
                <a:schemeClr val="bg1"/>
              </a:solidFill>
              <a:ea typeface="Microsoft Sans Serif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C2DD0B-62F7-8878-0CAA-83F372943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282520" y="5410201"/>
            <a:ext cx="833320" cy="1043843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D1B617B2-DFF5-1BF3-CA88-2506254B8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315" y="101249"/>
            <a:ext cx="4081686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Med Ed Day 2025 Poster Honorable </a:t>
            </a:r>
            <a:r>
              <a:rPr lang="en-US" altLang="en-US" sz="4800" b="1">
                <a:solidFill>
                  <a:schemeClr val="tx2"/>
                </a:solidFill>
                <a:latin typeface="YaleNew"/>
                <a:ea typeface="Calibri"/>
                <a:cs typeface="Times New Roman"/>
              </a:rPr>
              <a:t>Mention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endParaRPr lang="en-US" altLang="en-US" sz="4800" b="1">
              <a:solidFill>
                <a:schemeClr val="tx2"/>
              </a:solidFill>
              <a:latin typeface="YaleNew"/>
              <a:ea typeface="Calibri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Category: </a:t>
            </a:r>
            <a:r>
              <a:rPr lang="en-US" sz="2600"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Medical Education Research</a:t>
            </a:r>
            <a:r>
              <a:rPr lang="en-US" sz="2600">
                <a:solidFill>
                  <a:schemeClr val="tx2"/>
                </a:solidFill>
                <a:effectLst/>
                <a:latin typeface="YaleNew"/>
              </a:rPr>
              <a:t> </a:t>
            </a:r>
            <a:endParaRPr kumimoji="0" lang="en-US" altLang="en-US" sz="2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YaleNew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A118B2C-29E9-5D93-D1B0-B9D605C8D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3381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01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18CFF-53F0-C24C-798C-A55D47C449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55AF2E-9107-0621-75E2-1A47DF9B503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4BC8818-EE0D-1698-04A2-205FA5E157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50000" y="457200"/>
            <a:ext cx="4318000" cy="397474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Interactive Virtual Training to Boost Clozapine Use for Treatment Resistant Schizophrenia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endParaRPr lang="en-US" sz="2000" dirty="0">
              <a:solidFill>
                <a:schemeClr val="bg1"/>
              </a:solidFill>
              <a:ea typeface="Microsoft GothicNeo" panose="02000300000000000000" pitchFamily="2" charset="-127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GothicNeo"/>
                <a:cs typeface="Microsoft Sans Serif"/>
              </a:rPr>
              <a:t>Authors: </a:t>
            </a:r>
            <a:endParaRPr lang="en-US" sz="2000" dirty="0">
              <a:solidFill>
                <a:schemeClr val="bg1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Toral Surti, MD, PhD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Angela Boggs, PharmD, BCPP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Daniel Bradford, MD, MPH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Stephen Marder, MD</a:t>
            </a:r>
            <a:endParaRPr lang="en-US" sz="2000" dirty="0">
              <a:solidFill>
                <a:schemeClr val="bg1"/>
              </a:solidFill>
              <a:ea typeface="Microsoft Sans Serif" panose="020B0604020202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David Moore, MD, PhD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endParaRPr lang="en-US" sz="2000" dirty="0">
              <a:solidFill>
                <a:schemeClr val="bg1"/>
              </a:solidFill>
              <a:ea typeface="Microsoft GothicNeo" panose="02000300000000000000" pitchFamily="2" charset="-127"/>
            </a:endParaRPr>
          </a:p>
          <a:p>
            <a:endParaRPr lang="en-US" sz="2000" b="0" i="0" u="none" strike="noStrike" dirty="0">
              <a:solidFill>
                <a:schemeClr val="bg1"/>
              </a:solidFill>
              <a:effectLst/>
              <a:ea typeface="Microsoft Sans Serif" panose="020B0604020202020204" pitchFamily="34" charset="0"/>
            </a:endParaRPr>
          </a:p>
          <a:p>
            <a:endParaRPr lang="en-US" sz="2000" b="0" i="0" u="none" strike="noStrike" dirty="0">
              <a:solidFill>
                <a:schemeClr val="bg1"/>
              </a:solidFill>
              <a:effectLst/>
              <a:ea typeface="Microsoft Sans Serif" panose="020B0604020202020204" pitchFamily="34" charset="0"/>
            </a:endParaRPr>
          </a:p>
          <a:p>
            <a:endParaRPr lang="en-US" sz="2000" dirty="0">
              <a:solidFill>
                <a:schemeClr val="bg1"/>
              </a:solidFill>
              <a:ea typeface="Microsoft Sans Serif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8B2B79-2056-8C59-47CC-A848B2724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282520" y="5410201"/>
            <a:ext cx="833320" cy="1043843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8334A0FF-977F-8870-1E10-1DDB6F0CD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315" y="101249"/>
            <a:ext cx="4081686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Med Ed Day 2025 Poster Honorable </a:t>
            </a:r>
            <a:r>
              <a:rPr lang="en-US" altLang="en-US" sz="4800" b="1">
                <a:solidFill>
                  <a:schemeClr val="tx2"/>
                </a:solidFill>
                <a:latin typeface="YaleNew"/>
                <a:ea typeface="Calibri"/>
                <a:cs typeface="Times New Roman"/>
              </a:rPr>
              <a:t>Mention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endParaRPr lang="en-US" altLang="en-US" sz="4800" b="1">
              <a:solidFill>
                <a:schemeClr val="tx2"/>
              </a:solidFill>
              <a:latin typeface="YaleNew"/>
              <a:ea typeface="Calibri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Category: </a:t>
            </a:r>
            <a:r>
              <a:rPr lang="en-US" sz="2600"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Medical Education Research</a:t>
            </a:r>
            <a:r>
              <a:rPr lang="en-US" sz="2600">
                <a:solidFill>
                  <a:schemeClr val="tx2"/>
                </a:solidFill>
                <a:effectLst/>
                <a:latin typeface="YaleNew"/>
              </a:rPr>
              <a:t> </a:t>
            </a:r>
            <a:endParaRPr kumimoji="0" lang="en-US" altLang="en-US" sz="2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YaleNew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53DC40B-0610-7AD5-F273-97DCE0178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3381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5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413FCF-8CDD-5B47-8D95-B0FC9EFBC89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C2DD0B-62F7-8878-0CAA-83F372943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282520" y="5410201"/>
            <a:ext cx="833320" cy="1043843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D1B617B2-DFF5-1BF3-CA88-2506254B8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315" y="-46658"/>
            <a:ext cx="405591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Med Ed Day 2025 Poster Honorable </a:t>
            </a:r>
            <a:r>
              <a:rPr lang="en-US" altLang="en-US" sz="4800" b="1">
                <a:solidFill>
                  <a:schemeClr val="tx2"/>
                </a:solidFill>
                <a:latin typeface="YaleNew"/>
                <a:ea typeface="Calibri"/>
                <a:cs typeface="Times New Roman"/>
              </a:rPr>
              <a:t>Mention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endParaRPr lang="en-US" altLang="en-US" sz="4800" b="1">
              <a:solidFill>
                <a:schemeClr val="tx2"/>
              </a:solidFill>
              <a:latin typeface="YaleNew"/>
              <a:ea typeface="Calibri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Category: Innovation in Education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YaleNew"/>
              <a:ea typeface="Calibri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A118B2C-29E9-5D93-D1B0-B9D605C8D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3381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E8305D29-19E7-E8FF-47FA-1F0C11AB5660}"/>
              </a:ext>
            </a:extLst>
          </p:cNvPr>
          <p:cNvSpPr txBox="1">
            <a:spLocks/>
          </p:cNvSpPr>
          <p:nvPr/>
        </p:nvSpPr>
        <p:spPr bwMode="auto">
          <a:xfrm>
            <a:off x="6350000" y="457200"/>
            <a:ext cx="4038600" cy="397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514350" rtl="0" eaLnBrk="1" fontAlgn="base" hangingPunct="1">
              <a:lnSpc>
                <a:spcPct val="120000"/>
              </a:lnSpc>
              <a:spcBef>
                <a:spcPts val="563"/>
              </a:spcBef>
              <a:spcAft>
                <a:spcPct val="0"/>
              </a:spcAft>
              <a:buFontTx/>
              <a:buNone/>
              <a:defRPr sz="1800" i="0" kern="1200">
                <a:solidFill>
                  <a:schemeClr val="tx2"/>
                </a:solidFill>
                <a:latin typeface="Microsoft Sans Serif" panose="020B0604020202020204" pitchFamily="34" charset="0"/>
                <a:ea typeface="+mn-ea"/>
                <a:cs typeface="Microsoft Sans Serif" panose="020B0604020202020204" pitchFamily="34" charset="0"/>
              </a:defRPr>
            </a:lvl1pPr>
            <a:lvl2pPr marL="257175" indent="0" algn="l" defTabSz="514350" rtl="0" eaLnBrk="1" fontAlgn="base" hangingPunct="1">
              <a:lnSpc>
                <a:spcPct val="120000"/>
              </a:lnSpc>
              <a:spcBef>
                <a:spcPts val="281"/>
              </a:spcBef>
              <a:spcAft>
                <a:spcPct val="0"/>
              </a:spcAft>
              <a:buSzPct val="100000"/>
              <a:buFontTx/>
              <a:buNone/>
              <a:defRPr sz="1600" i="0" kern="1200">
                <a:solidFill>
                  <a:schemeClr val="tx2"/>
                </a:solidFill>
                <a:latin typeface="Microsoft Sans Serif" panose="020B0604020202020204" pitchFamily="34" charset="0"/>
                <a:ea typeface="+mn-ea"/>
                <a:cs typeface="Microsoft Sans Serif" panose="020B0604020202020204" pitchFamily="34" charset="0"/>
              </a:defRPr>
            </a:lvl2pPr>
            <a:lvl3pPr marL="514350" indent="0" algn="l" defTabSz="514350" rtl="0" eaLnBrk="1" fontAlgn="base" hangingPunct="1">
              <a:lnSpc>
                <a:spcPct val="120000"/>
              </a:lnSpc>
              <a:spcBef>
                <a:spcPts val="281"/>
              </a:spcBef>
              <a:spcAft>
                <a:spcPct val="0"/>
              </a:spcAft>
              <a:buSzPct val="100000"/>
              <a:buFontTx/>
              <a:buNone/>
              <a:defRPr sz="1400" i="0" kern="1200">
                <a:solidFill>
                  <a:schemeClr val="tx2"/>
                </a:solidFill>
                <a:latin typeface="Microsoft Sans Serif" panose="020B0604020202020204" pitchFamily="34" charset="0"/>
                <a:ea typeface="+mn-ea"/>
                <a:cs typeface="Microsoft Sans Serif" panose="020B0604020202020204" pitchFamily="34" charset="0"/>
              </a:defRPr>
            </a:lvl3pPr>
            <a:lvl4pPr marL="771525" indent="0" algn="l" defTabSz="514350" rtl="0" eaLnBrk="1" fontAlgn="base" hangingPunct="1">
              <a:lnSpc>
                <a:spcPct val="120000"/>
              </a:lnSpc>
              <a:spcBef>
                <a:spcPts val="281"/>
              </a:spcBef>
              <a:spcAft>
                <a:spcPct val="0"/>
              </a:spcAft>
              <a:buSzPct val="100000"/>
              <a:buFontTx/>
              <a:buNone/>
              <a:defRPr sz="1200" i="0" kern="1200">
                <a:solidFill>
                  <a:schemeClr val="tx2"/>
                </a:solidFill>
                <a:latin typeface="Microsoft Sans Serif" panose="020B0604020202020204" pitchFamily="34" charset="0"/>
                <a:ea typeface="+mn-ea"/>
                <a:cs typeface="Microsoft Sans Serif" panose="020B0604020202020204" pitchFamily="34" charset="0"/>
              </a:defRPr>
            </a:lvl4pPr>
            <a:lvl5pPr marL="1189435" indent="-160735" algn="l" defTabSz="514350" rtl="0" eaLnBrk="1" fontAlgn="base" hangingPunct="1">
              <a:lnSpc>
                <a:spcPct val="120000"/>
              </a:lnSpc>
              <a:spcBef>
                <a:spcPts val="281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1050" i="0" kern="1200">
                <a:solidFill>
                  <a:schemeClr val="tx2"/>
                </a:solidFill>
                <a:latin typeface="Microsoft Sans Serif" panose="020B0604020202020204" pitchFamily="34" charset="0"/>
                <a:ea typeface="+mn-ea"/>
                <a:cs typeface="Microsoft Sans Serif" panose="020B0604020202020204" pitchFamily="34" charset="0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Enhancing Resident Preparedness and Confidence for Care of the Critically Ill Newborn: Development of a Novel Simulation-Based Bootcamp</a:t>
            </a:r>
            <a:endParaRPr lang="en-US" sz="1800">
              <a:solidFill>
                <a:schemeClr val="bg1"/>
              </a:solidFill>
            </a:endParaRPr>
          </a:p>
          <a:p>
            <a:endParaRPr lang="en-US" sz="1800">
              <a:solidFill>
                <a:schemeClr val="bg1"/>
              </a:solidFill>
              <a:ea typeface="Microsoft Sans Serif"/>
            </a:endParaRPr>
          </a:p>
          <a:p>
            <a:endParaRPr lang="en-US" sz="200">
              <a:solidFill>
                <a:schemeClr val="bg1"/>
              </a:solidFill>
              <a:ea typeface="Microsoft GothicNeo" panose="02000300000000000000" pitchFamily="2" charset="-127"/>
            </a:endParaRPr>
          </a:p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GothicNeo"/>
                <a:cs typeface="Microsoft Sans Serif"/>
              </a:rPr>
              <a:t>Authors: </a:t>
            </a:r>
            <a:endParaRPr lang="en-US" sz="1800">
              <a:solidFill>
                <a:schemeClr val="bg1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Rishi </a:t>
            </a:r>
            <a:r>
              <a:rPr lang="en-US" sz="1800" err="1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Jaswaney</a:t>
            </a:r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, MD</a:t>
            </a:r>
          </a:p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Lindsay Johnston, MD, MEd</a:t>
            </a:r>
            <a:endParaRPr lang="en-US" sz="1800">
              <a:solidFill>
                <a:schemeClr val="bg1"/>
              </a:solidFill>
              <a:ea typeface="Microsoft Sans Serif"/>
            </a:endParaRPr>
          </a:p>
          <a:p>
            <a:endParaRPr lang="en-US" sz="1800">
              <a:solidFill>
                <a:schemeClr val="bg1"/>
              </a:solidFill>
              <a:ea typeface="Microsoft GothicNeo" panose="02000300000000000000" pitchFamily="2" charset="-127"/>
            </a:endParaRPr>
          </a:p>
          <a:p>
            <a:endParaRPr lang="en-US" sz="2200">
              <a:solidFill>
                <a:schemeClr val="bg1"/>
              </a:solidFill>
              <a:ea typeface="Microsoft Sans Serif" panose="020B0604020202020204" pitchFamily="34" charset="0"/>
            </a:endParaRPr>
          </a:p>
          <a:p>
            <a:endParaRPr lang="en-US" sz="2200">
              <a:solidFill>
                <a:schemeClr val="bg1"/>
              </a:solidFill>
            </a:endParaRPr>
          </a:p>
          <a:p>
            <a:endParaRPr lang="en-US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56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8666F6-FC09-DA86-DBBF-4B2B75F8CE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DA871F-BD8B-E49B-7951-327DFF4230F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9B701E-A9F1-1540-515B-1D8CE7BBE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282520" y="5410201"/>
            <a:ext cx="833320" cy="1043843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8E413609-4154-93CA-8B17-AC66A61DD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315" y="-46658"/>
            <a:ext cx="405591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Med Ed Day 2025 Poster Honorable </a:t>
            </a:r>
            <a:r>
              <a:rPr lang="en-US" altLang="en-US" sz="4800" b="1">
                <a:solidFill>
                  <a:schemeClr val="tx2"/>
                </a:solidFill>
                <a:latin typeface="YaleNew"/>
                <a:ea typeface="Calibri"/>
                <a:cs typeface="Times New Roman"/>
              </a:rPr>
              <a:t>Mention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endParaRPr lang="en-US" altLang="en-US" sz="4800" b="1">
              <a:solidFill>
                <a:schemeClr val="tx2"/>
              </a:solidFill>
              <a:latin typeface="YaleNew"/>
              <a:ea typeface="Calibri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/>
                <a:ea typeface="Calibri"/>
                <a:cs typeface="Times New Roman"/>
              </a:rPr>
              <a:t>Category: Innovation in Education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YaleNew"/>
              <a:ea typeface="Calibri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5FE0538-1102-C908-9681-E951273BA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3381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0A236EEE-9962-7AD1-6E4D-7E24C51C71B2}"/>
              </a:ext>
            </a:extLst>
          </p:cNvPr>
          <p:cNvSpPr txBox="1">
            <a:spLocks/>
          </p:cNvSpPr>
          <p:nvPr/>
        </p:nvSpPr>
        <p:spPr bwMode="auto">
          <a:xfrm>
            <a:off x="6350000" y="457200"/>
            <a:ext cx="4038600" cy="397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514350" rtl="0" eaLnBrk="1" fontAlgn="base" hangingPunct="1">
              <a:lnSpc>
                <a:spcPct val="120000"/>
              </a:lnSpc>
              <a:spcBef>
                <a:spcPts val="563"/>
              </a:spcBef>
              <a:spcAft>
                <a:spcPct val="0"/>
              </a:spcAft>
              <a:buFontTx/>
              <a:buNone/>
              <a:defRPr sz="1800" i="0" kern="1200">
                <a:solidFill>
                  <a:schemeClr val="tx2"/>
                </a:solidFill>
                <a:latin typeface="Microsoft Sans Serif" panose="020B0604020202020204" pitchFamily="34" charset="0"/>
                <a:ea typeface="+mn-ea"/>
                <a:cs typeface="Microsoft Sans Serif" panose="020B0604020202020204" pitchFamily="34" charset="0"/>
              </a:defRPr>
            </a:lvl1pPr>
            <a:lvl2pPr marL="257175" indent="0" algn="l" defTabSz="514350" rtl="0" eaLnBrk="1" fontAlgn="base" hangingPunct="1">
              <a:lnSpc>
                <a:spcPct val="120000"/>
              </a:lnSpc>
              <a:spcBef>
                <a:spcPts val="281"/>
              </a:spcBef>
              <a:spcAft>
                <a:spcPct val="0"/>
              </a:spcAft>
              <a:buSzPct val="100000"/>
              <a:buFontTx/>
              <a:buNone/>
              <a:defRPr sz="1600" i="0" kern="1200">
                <a:solidFill>
                  <a:schemeClr val="tx2"/>
                </a:solidFill>
                <a:latin typeface="Microsoft Sans Serif" panose="020B0604020202020204" pitchFamily="34" charset="0"/>
                <a:ea typeface="+mn-ea"/>
                <a:cs typeface="Microsoft Sans Serif" panose="020B0604020202020204" pitchFamily="34" charset="0"/>
              </a:defRPr>
            </a:lvl2pPr>
            <a:lvl3pPr marL="514350" indent="0" algn="l" defTabSz="514350" rtl="0" eaLnBrk="1" fontAlgn="base" hangingPunct="1">
              <a:lnSpc>
                <a:spcPct val="120000"/>
              </a:lnSpc>
              <a:spcBef>
                <a:spcPts val="281"/>
              </a:spcBef>
              <a:spcAft>
                <a:spcPct val="0"/>
              </a:spcAft>
              <a:buSzPct val="100000"/>
              <a:buFontTx/>
              <a:buNone/>
              <a:defRPr sz="1400" i="0" kern="1200">
                <a:solidFill>
                  <a:schemeClr val="tx2"/>
                </a:solidFill>
                <a:latin typeface="Microsoft Sans Serif" panose="020B0604020202020204" pitchFamily="34" charset="0"/>
                <a:ea typeface="+mn-ea"/>
                <a:cs typeface="Microsoft Sans Serif" panose="020B0604020202020204" pitchFamily="34" charset="0"/>
              </a:defRPr>
            </a:lvl3pPr>
            <a:lvl4pPr marL="771525" indent="0" algn="l" defTabSz="514350" rtl="0" eaLnBrk="1" fontAlgn="base" hangingPunct="1">
              <a:lnSpc>
                <a:spcPct val="120000"/>
              </a:lnSpc>
              <a:spcBef>
                <a:spcPts val="281"/>
              </a:spcBef>
              <a:spcAft>
                <a:spcPct val="0"/>
              </a:spcAft>
              <a:buSzPct val="100000"/>
              <a:buFontTx/>
              <a:buNone/>
              <a:defRPr sz="1200" i="0" kern="1200">
                <a:solidFill>
                  <a:schemeClr val="tx2"/>
                </a:solidFill>
                <a:latin typeface="Microsoft Sans Serif" panose="020B0604020202020204" pitchFamily="34" charset="0"/>
                <a:ea typeface="+mn-ea"/>
                <a:cs typeface="Microsoft Sans Serif" panose="020B0604020202020204" pitchFamily="34" charset="0"/>
              </a:defRPr>
            </a:lvl4pPr>
            <a:lvl5pPr marL="1189435" indent="-160735" algn="l" defTabSz="514350" rtl="0" eaLnBrk="1" fontAlgn="base" hangingPunct="1">
              <a:lnSpc>
                <a:spcPct val="120000"/>
              </a:lnSpc>
              <a:spcBef>
                <a:spcPts val="281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1050" i="0" kern="1200">
                <a:solidFill>
                  <a:schemeClr val="tx2"/>
                </a:solidFill>
                <a:latin typeface="Microsoft Sans Serif" panose="020B0604020202020204" pitchFamily="34" charset="0"/>
                <a:ea typeface="+mn-ea"/>
                <a:cs typeface="Microsoft Sans Serif" panose="020B0604020202020204" pitchFamily="34" charset="0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Yale Child Study Center Racially Informed Clinical Formulation (RICF): Integrating Race and Culture into Mental Health Care and Medical Training</a:t>
            </a:r>
            <a:endParaRPr lang="en-US" sz="1800">
              <a:solidFill>
                <a:schemeClr val="bg1"/>
              </a:solidFill>
            </a:endParaRPr>
          </a:p>
          <a:p>
            <a:endParaRPr lang="en-US" sz="1800">
              <a:solidFill>
                <a:schemeClr val="bg1"/>
              </a:solidFill>
              <a:ea typeface="Microsoft Sans Serif"/>
            </a:endParaRPr>
          </a:p>
          <a:p>
            <a:endParaRPr lang="en-US" sz="200">
              <a:solidFill>
                <a:schemeClr val="bg1"/>
              </a:solidFill>
              <a:ea typeface="Microsoft GothicNeo" panose="02000300000000000000" pitchFamily="2" charset="-127"/>
            </a:endParaRPr>
          </a:p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GothicNeo"/>
                <a:cs typeface="Microsoft Sans Serif"/>
              </a:rPr>
              <a:t>Authors: </a:t>
            </a:r>
            <a:endParaRPr lang="en-US" sz="1800">
              <a:solidFill>
                <a:schemeClr val="bg1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Hailing Ding, BA</a:t>
            </a:r>
            <a:endParaRPr lang="en-US" sz="1800">
              <a:solidFill>
                <a:schemeClr val="bg1"/>
              </a:solidFill>
              <a:ea typeface="Microsoft Sans Serif" panose="020B0604020202020204" pitchFamily="34" charset="0"/>
            </a:endParaRPr>
          </a:p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Cecilia Frometa, PhD</a:t>
            </a:r>
            <a:endParaRPr lang="en-US" sz="1800">
              <a:solidFill>
                <a:schemeClr val="bg1"/>
              </a:solidFill>
              <a:ea typeface="Microsoft Sans Serif"/>
            </a:endParaRPr>
          </a:p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Angeli Landeros, MD,</a:t>
            </a:r>
            <a:endParaRPr lang="en-US" sz="1800">
              <a:solidFill>
                <a:schemeClr val="bg1"/>
              </a:solidFill>
              <a:ea typeface="Microsoft Sans Serif"/>
            </a:endParaRPr>
          </a:p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Victor Avila, MD</a:t>
            </a:r>
            <a:endParaRPr lang="en-US" sz="1800">
              <a:solidFill>
                <a:schemeClr val="bg1"/>
              </a:solidFill>
              <a:ea typeface="Microsoft Sans Serif"/>
            </a:endParaRPr>
          </a:p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Katie Malison, BS</a:t>
            </a:r>
            <a:endParaRPr lang="en-US" sz="1800">
              <a:solidFill>
                <a:schemeClr val="bg1"/>
              </a:solidFill>
              <a:ea typeface="Microsoft Sans Serif"/>
            </a:endParaRPr>
          </a:p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Laurie Cardona-Wolenski, PsyD</a:t>
            </a:r>
            <a:endParaRPr lang="en-US" sz="1800">
              <a:solidFill>
                <a:schemeClr val="bg1"/>
              </a:solidFill>
              <a:ea typeface="Microsoft Sans Serif"/>
            </a:endParaRPr>
          </a:p>
          <a:p>
            <a:r>
              <a:rPr lang="en-US" sz="180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David Reiss, MD</a:t>
            </a:r>
            <a:endParaRPr lang="en-US" sz="1800">
              <a:solidFill>
                <a:schemeClr val="bg1"/>
              </a:solidFill>
              <a:ea typeface="Microsoft Sans Serif"/>
            </a:endParaRPr>
          </a:p>
          <a:p>
            <a:endParaRPr lang="en-US" sz="1800">
              <a:solidFill>
                <a:schemeClr val="bg1"/>
              </a:solidFill>
              <a:ea typeface="Microsoft GothicNeo" panose="02000300000000000000" pitchFamily="2" charset="-127"/>
            </a:endParaRPr>
          </a:p>
          <a:p>
            <a:endParaRPr lang="en-US" sz="1800">
              <a:solidFill>
                <a:schemeClr val="bg1"/>
              </a:solidFill>
              <a:ea typeface="Microsoft GothicNeo" panose="02000300000000000000" pitchFamily="2" charset="-127"/>
            </a:endParaRPr>
          </a:p>
          <a:p>
            <a:endParaRPr lang="en-US" sz="2200">
              <a:solidFill>
                <a:schemeClr val="bg1"/>
              </a:solidFill>
              <a:ea typeface="Microsoft Sans Serif" panose="020B0604020202020204" pitchFamily="34" charset="0"/>
            </a:endParaRPr>
          </a:p>
          <a:p>
            <a:endParaRPr lang="en-US" sz="2200">
              <a:solidFill>
                <a:schemeClr val="bg1"/>
              </a:solidFill>
            </a:endParaRPr>
          </a:p>
          <a:p>
            <a:endParaRPr lang="en-US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52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B85DDF-9B10-96A2-1431-65DEA83BC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531B2A-4DFE-7DC0-3B06-AEA44395882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FFF0A9F-2027-78E3-BB57-F73BE1BBC3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71355" y="420890"/>
            <a:ext cx="4296645" cy="397474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Introduction to Language Barriers in Healthcare: Practice with Medical Interpreters--A Clinical Arts &amp; Sciences Session for MS1 Medical Students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Authors: 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Paulina Naser-Saravia, BS</a:t>
            </a:r>
            <a:endParaRPr lang="en-US" sz="2000" dirty="0">
              <a:solidFill>
                <a:schemeClr val="bg1"/>
              </a:solidFill>
              <a:ea typeface="Microsoft Sans Serif" panose="020B0604020202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Lucas Cordova, BS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Edison Tenecela, BS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S. R. </a:t>
            </a:r>
            <a:r>
              <a:rPr lang="en-US" sz="2000" dirty="0" err="1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Feinn</a:t>
            </a:r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, PhD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S. Hollander, MD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I. Rosenberg, MD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pPr algn="l"/>
            <a:endParaRPr lang="en-US" sz="2000" b="0" i="0" u="none" strike="noStrike" dirty="0">
              <a:solidFill>
                <a:schemeClr val="bg1"/>
              </a:solidFill>
              <a:effectLst/>
              <a:latin typeface="Microsoft Sans Serif"/>
              <a:ea typeface="Microsoft Sans Serif"/>
              <a:cs typeface="Microsoft Sans Serif"/>
            </a:endParaRPr>
          </a:p>
          <a:p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endParaRPr lang="en-US" sz="2000" dirty="0">
              <a:ea typeface="Microsoft Sans Serif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77BF2C-E2F8-E822-6007-FA5379E21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282520" y="5410201"/>
            <a:ext cx="833320" cy="1043843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A5625670-C1AB-6516-A2D0-A291D6448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20442"/>
            <a:ext cx="4068047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 panose="0200060205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Med Ed Day 2025 Poster Winner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endParaRPr lang="en-US" altLang="en-US" sz="4800" b="1">
              <a:solidFill>
                <a:schemeClr val="tx2"/>
              </a:solidFill>
              <a:latin typeface="YaleNew"/>
              <a:ea typeface="Calibri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 panose="0200060205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Category: </a:t>
            </a:r>
            <a:r>
              <a:rPr lang="en-US" sz="2600">
                <a:solidFill>
                  <a:schemeClr val="tx2"/>
                </a:solidFill>
                <a:effectLst/>
                <a:latin typeface="YaleNew" panose="0200060205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Medical Education Research</a:t>
            </a:r>
            <a:r>
              <a:rPr lang="en-US" sz="2600">
                <a:solidFill>
                  <a:schemeClr val="tx2"/>
                </a:solidFill>
                <a:effectLst/>
                <a:latin typeface="YaleNew" panose="02000602050000020003" pitchFamily="2" charset="77"/>
              </a:rPr>
              <a:t> </a:t>
            </a:r>
            <a:endParaRPr kumimoji="0" lang="en-US" altLang="en-US" sz="2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YaleNew" panose="02000602050000020003" pitchFamily="2" charset="77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F56C18-ACBC-87A3-547A-3B56A9759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3381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09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413FCF-8CDD-5B47-8D95-B0FC9EFBC89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D589DC-A411-4B67-F791-74B6CE4ED5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71355" y="195532"/>
            <a:ext cx="4038600" cy="397474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An innovative trauma training simulation curriculum to improve pediatric trainees' comfort in trauma resuscitation skills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Authors: 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Sofia Grigoria Athanasopoulou, MD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James Dodington, MD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Michael Goldman, MD, MHS-Med Ed, 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Isabel Gross, MD, PHD, MPH, </a:t>
            </a:r>
            <a:endParaRPr lang="en-US" sz="2000" dirty="0">
              <a:solidFill>
                <a:schemeClr val="bg1"/>
              </a:solidFill>
              <a:ea typeface="Microsoft Sans Serif"/>
            </a:endParaRPr>
          </a:p>
          <a:p>
            <a:r>
              <a:rPr lang="en-US" sz="20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Marc Auerbach, MD MSc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C2DD0B-62F7-8878-0CAA-83F372943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282520" y="5410201"/>
            <a:ext cx="833320" cy="1043843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D1B617B2-DFF5-1BF3-CA88-2506254B8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81942"/>
            <a:ext cx="4055910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 panose="0200060205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Med Ed Day 2025 Poster Winner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endParaRPr lang="en-US" altLang="en-US" sz="4800" b="1">
              <a:solidFill>
                <a:schemeClr val="tx2"/>
              </a:solidFill>
              <a:latin typeface="YaleNew"/>
              <a:ea typeface="Calibri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YaleNew" panose="0200060205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Category: Innovation in Education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A118B2C-29E9-5D93-D1B0-B9D605C8D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3381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04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BD50F3A54B644ABE17435C7C5772EC" ma:contentTypeVersion="12" ma:contentTypeDescription="Create a new document." ma:contentTypeScope="" ma:versionID="ce617937959dd65a3ae3e88a51aafd9e">
  <xsd:schema xmlns:xsd="http://www.w3.org/2001/XMLSchema" xmlns:xs="http://www.w3.org/2001/XMLSchema" xmlns:p="http://schemas.microsoft.com/office/2006/metadata/properties" xmlns:ns2="b472406d-d4a5-42d4-be4c-753cd14148a1" targetNamespace="http://schemas.microsoft.com/office/2006/metadata/properties" ma:root="true" ma:fieldsID="7ffb1ee9ba3bd9011a23550e46e0d54f" ns2:_="">
    <xsd:import namespace="b472406d-d4a5-42d4-be4c-753cd1414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72406d-d4a5-42d4-be4c-753cd14148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d9ce95e-1345-4484-817e-41007f7553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72406d-d4a5-42d4-be4c-753cd14148a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F0E04C-47B1-4B3F-9A6A-E17D552205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72406d-d4a5-42d4-be4c-753cd14148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3F9067-84BD-488F-A5FF-11C4A3D0132E}">
  <ds:schemaRefs>
    <ds:schemaRef ds:uri="http://schemas.microsoft.com/office/2006/metadata/properties"/>
    <ds:schemaRef ds:uri="http://schemas.microsoft.com/office/infopath/2007/PartnerControls"/>
    <ds:schemaRef ds:uri="b472406d-d4a5-42d4-be4c-753cd14148a1"/>
  </ds:schemaRefs>
</ds:datastoreItem>
</file>

<file path=customXml/itemProps3.xml><?xml version="1.0" encoding="utf-8"?>
<ds:datastoreItem xmlns:ds="http://schemas.openxmlformats.org/officeDocument/2006/customXml" ds:itemID="{EC79AD0B-4374-4307-9F63-FD806D6FC8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478</Words>
  <Application>Microsoft Office PowerPoint</Application>
  <PresentationFormat>Widescreen</PresentationFormat>
  <Paragraphs>113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Microsoft GothicNeo</vt:lpstr>
      <vt:lpstr>Aptos</vt:lpstr>
      <vt:lpstr>Aptos Display</vt:lpstr>
      <vt:lpstr>Arial</vt:lpstr>
      <vt:lpstr>Microsoft Sans Serif</vt:lpstr>
      <vt:lpstr>Proxima Nova Regular</vt:lpstr>
      <vt:lpstr>YaleNew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Roth, Abigail</dc:creator>
  <cp:lastModifiedBy>Roth, Abigail</cp:lastModifiedBy>
  <cp:revision>19</cp:revision>
  <dcterms:created xsi:type="dcterms:W3CDTF">2025-06-06T12:19:27Z</dcterms:created>
  <dcterms:modified xsi:type="dcterms:W3CDTF">2025-06-06T13:21:12Z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0x01010077BD50F3A54B644ABE17435C7C5772EC</vt:lpwstr>
  </property>
  <property fmtid="{D5CDD505-2E9C-101B-9397-08002B2CF9AE}" pid="3" name="MediaServiceImageTags">
    <vt:lpwstr/>
  </property>
</Properties>
</file>