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9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681DC-BBC0-AC41-96D6-70442BB07FFC}" v="2" dt="2022-11-01T13:56:10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904" y="3500558"/>
            <a:ext cx="5898592" cy="241401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9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8187" y="6383731"/>
            <a:ext cx="4336028" cy="18185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8620" indent="0" algn="ctr">
              <a:buNone/>
              <a:defRPr sz="1615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79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1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16359" y="1374648"/>
            <a:ext cx="895871" cy="73091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5139" y="1374648"/>
            <a:ext cx="4008748" cy="73091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60" y="3500558"/>
            <a:ext cx="5899252" cy="241401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9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187" y="6383615"/>
            <a:ext cx="4336028" cy="185545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15">
                <a:solidFill>
                  <a:schemeClr val="tx1"/>
                </a:solidFill>
              </a:defRPr>
            </a:lvl1pPr>
            <a:lvl2pPr marL="388620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903" y="3869131"/>
            <a:ext cx="2794820" cy="4549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0676" y="3869131"/>
            <a:ext cx="2796939" cy="4549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5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903" y="3393037"/>
            <a:ext cx="2794820" cy="103266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15" b="0" cap="all" spc="85" baseline="0">
                <a:solidFill>
                  <a:schemeClr val="tx2"/>
                </a:solidFill>
              </a:defRPr>
            </a:lvl1pPr>
            <a:lvl2pPr marL="388620" indent="0">
              <a:buNone/>
              <a:defRPr sz="1615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6903" y="4610100"/>
            <a:ext cx="2794820" cy="3808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40676" y="4610100"/>
            <a:ext cx="2796939" cy="380860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40676" y="3393037"/>
            <a:ext cx="2796939" cy="103266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15" b="0" cap="all" spc="85" baseline="0">
                <a:solidFill>
                  <a:schemeClr val="tx2"/>
                </a:solidFill>
              </a:defRPr>
            </a:lvl1pPr>
            <a:lvl2pPr marL="388620" indent="0">
              <a:buNone/>
              <a:defRPr sz="1615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1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6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9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886200" cy="100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98" y="3290950"/>
            <a:ext cx="2797005" cy="167419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78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51" y="1180186"/>
            <a:ext cx="3070098" cy="7698029"/>
          </a:xfrm>
        </p:spPr>
        <p:txBody>
          <a:bodyPr>
            <a:normAutofit/>
          </a:bodyPr>
          <a:lstStyle>
            <a:lvl1pPr>
              <a:defRPr sz="1615">
                <a:solidFill>
                  <a:schemeClr val="tx1"/>
                </a:solidFill>
              </a:defRPr>
            </a:lvl1pPr>
            <a:lvl2pPr>
              <a:defRPr sz="1360">
                <a:solidFill>
                  <a:schemeClr val="tx1"/>
                </a:solidFill>
              </a:defRPr>
            </a:lvl2pPr>
            <a:lvl3pPr>
              <a:defRPr sz="1360">
                <a:solidFill>
                  <a:schemeClr val="tx1"/>
                </a:solidFill>
              </a:defRPr>
            </a:lvl3pPr>
            <a:lvl4pPr>
              <a:defRPr sz="1360">
                <a:solidFill>
                  <a:schemeClr val="tx1"/>
                </a:solidFill>
              </a:defRPr>
            </a:lvl4pPr>
            <a:lvl5pPr>
              <a:defRPr sz="1360">
                <a:solidFill>
                  <a:schemeClr val="tx1"/>
                </a:solidFill>
              </a:defRPr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520" y="5206547"/>
            <a:ext cx="2419160" cy="321791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275">
                <a:solidFill>
                  <a:srgbClr val="FFFFFF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44598" y="9146438"/>
            <a:ext cx="3235438" cy="46939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886200" cy="100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68" y="3290948"/>
            <a:ext cx="2798064" cy="16764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78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0"/>
            <a:ext cx="3890087" cy="100584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520" y="5206549"/>
            <a:ext cx="2419160" cy="3217921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275">
                <a:solidFill>
                  <a:srgbClr val="FFFFFF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44068" y="9146438"/>
            <a:ext cx="3233318" cy="46939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7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5139" y="1414882"/>
            <a:ext cx="5047092" cy="174345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39" y="3869133"/>
            <a:ext cx="5047092" cy="454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2101" y="9150264"/>
            <a:ext cx="1755514" cy="47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6903" y="9146438"/>
            <a:ext cx="3873164" cy="469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4095" y="9119616"/>
            <a:ext cx="310896" cy="536448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35" spc="0" baseline="0">
                <a:solidFill>
                  <a:srgbClr val="FFFFFF"/>
                </a:solidFill>
              </a:defRPr>
            </a:lvl1pPr>
          </a:lstStyle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2210" kern="1200" cap="all" spc="17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53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8862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8293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7724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7155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17283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1263015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1408748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yale.zoom.us/j/94729959646" TargetMode="External"/><Relationship Id="rId18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hyperlink" Target="https://yale.zoom.us/j/99161445107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s://yale.zoom.us/j/93715076278" TargetMode="External"/><Relationship Id="rId16" Type="http://schemas.openxmlformats.org/officeDocument/2006/relationships/hyperlink" Target="https://yale.zoom.us/j/912916405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s://yale.zoom.us/j/92419312723" TargetMode="External"/><Relationship Id="rId5" Type="http://schemas.openxmlformats.org/officeDocument/2006/relationships/image" Target="../media/image3.jpeg"/><Relationship Id="rId15" Type="http://schemas.openxmlformats.org/officeDocument/2006/relationships/hyperlink" Target="https://yale.zoom.us/j/98552598263" TargetMode="External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hyperlink" Target="https://yale.zoom.us/j/950908493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E6E8A0-574D-C449-9FAD-15CC60CFB59E}"/>
              </a:ext>
            </a:extLst>
          </p:cNvPr>
          <p:cNvSpPr/>
          <p:nvPr/>
        </p:nvSpPr>
        <p:spPr>
          <a:xfrm>
            <a:off x="0" y="0"/>
            <a:ext cx="7772400" cy="1186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0A61C-5A02-41BF-9157-9BC129C2F507}"/>
              </a:ext>
            </a:extLst>
          </p:cNvPr>
          <p:cNvSpPr txBox="1"/>
          <p:nvPr/>
        </p:nvSpPr>
        <p:spPr>
          <a:xfrm>
            <a:off x="1441191" y="1374755"/>
            <a:ext cx="198483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Helvetica" pitchFamily="2" charset="0"/>
              </a:rPr>
              <a:t>November 2</a:t>
            </a:r>
            <a:r>
              <a:rPr lang="en-US" sz="1100" b="1" u="sng" baseline="30000" dirty="0">
                <a:latin typeface="Helvetica" pitchFamily="2" charset="0"/>
              </a:rPr>
              <a:t>nd</a:t>
            </a:r>
            <a:r>
              <a:rPr lang="en-US" sz="1100" b="1" u="sng" dirty="0">
                <a:latin typeface="Helvetica" pitchFamily="2" charset="0"/>
              </a:rPr>
              <a:t>, 2022</a:t>
            </a:r>
          </a:p>
          <a:p>
            <a:r>
              <a:rPr lang="en-US" sz="1100" b="1" dirty="0">
                <a:latin typeface="Helvetica" pitchFamily="2" charset="0"/>
              </a:rPr>
              <a:t>9:00 am</a:t>
            </a:r>
          </a:p>
          <a:p>
            <a:endParaRPr lang="en-US" sz="1100" u="sng" dirty="0">
              <a:latin typeface="Helvetica" pitchFamily="2" charset="0"/>
            </a:endParaRPr>
          </a:p>
          <a:p>
            <a:r>
              <a:rPr lang="en-US" sz="1100" b="1" u="sng" dirty="0">
                <a:latin typeface="Helvetica" pitchFamily="2" charset="0"/>
              </a:rPr>
              <a:t>Nehemiah Cox, PhD</a:t>
            </a:r>
          </a:p>
          <a:p>
            <a:r>
              <a:rPr lang="en-US" sz="1100" dirty="0">
                <a:latin typeface="Helvetica" pitchFamily="2" charset="0"/>
              </a:rPr>
              <a:t>Memorial Sloan Kettering</a:t>
            </a:r>
          </a:p>
          <a:p>
            <a:r>
              <a:rPr lang="en-US" sz="1100" dirty="0">
                <a:latin typeface="Helvetica" pitchFamily="2" charset="0"/>
              </a:rPr>
              <a:t>Cancer Center, Immunology </a:t>
            </a:r>
          </a:p>
          <a:p>
            <a:r>
              <a:rPr lang="en-US" sz="1100" dirty="0">
                <a:latin typeface="Helvetica" pitchFamily="2" charset="0"/>
              </a:rPr>
              <a:t>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0ABA4-EDBB-4AC5-8E79-4C5881D10933}"/>
              </a:ext>
            </a:extLst>
          </p:cNvPr>
          <p:cNvSpPr txBox="1"/>
          <p:nvPr/>
        </p:nvSpPr>
        <p:spPr>
          <a:xfrm>
            <a:off x="1441191" y="3468374"/>
            <a:ext cx="2183611" cy="1014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100" b="1" u="sng" dirty="0">
                <a:latin typeface="Helvetica" pitchFamily="2" charset="0"/>
              </a:rPr>
              <a:t>November 3</a:t>
            </a:r>
            <a:r>
              <a:rPr lang="en-US" sz="1100" b="1" u="sng" baseline="30000" dirty="0">
                <a:latin typeface="Helvetica" pitchFamily="2" charset="0"/>
              </a:rPr>
              <a:t>rd</a:t>
            </a:r>
            <a:r>
              <a:rPr lang="en-US" sz="1100" b="1" u="sng" dirty="0">
                <a:latin typeface="Helvetica" pitchFamily="2" charset="0"/>
              </a:rPr>
              <a:t>, 2022</a:t>
            </a:r>
          </a:p>
          <a:p>
            <a:pPr>
              <a:lnSpc>
                <a:spcPct val="115000"/>
              </a:lnSpc>
            </a:pPr>
            <a:r>
              <a:rPr lang="en-US" sz="1100" b="1" dirty="0">
                <a:latin typeface="Helvetica" pitchFamily="2" charset="0"/>
              </a:rPr>
              <a:t>9:00 am</a:t>
            </a:r>
          </a:p>
          <a:p>
            <a:pPr>
              <a:lnSpc>
                <a:spcPct val="115000"/>
              </a:lnSpc>
            </a:pPr>
            <a:endParaRPr lang="en-US" sz="1100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</a:endParaRPr>
          </a:p>
          <a:p>
            <a:r>
              <a:rPr lang="en-US" sz="1100" b="1" u="sng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</a:rPr>
              <a:t>David </a:t>
            </a:r>
            <a:r>
              <a:rPr lang="en-US" sz="1100" b="1" u="sng" dirty="0" err="1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</a:rPr>
              <a:t>Alagpulinsa</a:t>
            </a:r>
            <a:r>
              <a:rPr lang="en-US" sz="1100" b="1" u="sng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</a:rPr>
              <a:t>, PhD</a:t>
            </a:r>
          </a:p>
          <a:p>
            <a:r>
              <a:rPr lang="en-US" sz="11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</a:rPr>
              <a:t>MGH &amp; Harvard Medical 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E896E-1546-4BE5-A1A6-B6369A5121E2}"/>
              </a:ext>
            </a:extLst>
          </p:cNvPr>
          <p:cNvSpPr txBox="1"/>
          <p:nvPr/>
        </p:nvSpPr>
        <p:spPr>
          <a:xfrm>
            <a:off x="1451469" y="5602725"/>
            <a:ext cx="226215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Helvetica" pitchFamily="2" charset="0"/>
              </a:rPr>
              <a:t>November 7</a:t>
            </a:r>
            <a:r>
              <a:rPr lang="en-US" sz="1100" b="1" u="sng" baseline="30000" dirty="0">
                <a:latin typeface="Helvetica" pitchFamily="2" charset="0"/>
              </a:rPr>
              <a:t>th</a:t>
            </a:r>
            <a:r>
              <a:rPr lang="en-US" sz="1100" b="1" u="sng" dirty="0">
                <a:latin typeface="Helvetica" pitchFamily="2" charset="0"/>
              </a:rPr>
              <a:t>, 2022</a:t>
            </a:r>
          </a:p>
          <a:p>
            <a:r>
              <a:rPr lang="en-US" sz="1100" b="1" dirty="0">
                <a:latin typeface="Helvetica" pitchFamily="2" charset="0"/>
              </a:rPr>
              <a:t>11:00am</a:t>
            </a:r>
          </a:p>
          <a:p>
            <a:endParaRPr lang="en-US" sz="1100" dirty="0">
              <a:latin typeface="Helvetica" pitchFamily="2" charset="0"/>
            </a:endParaRPr>
          </a:p>
          <a:p>
            <a:r>
              <a:rPr lang="en-US" sz="1100" b="1" u="sng" dirty="0">
                <a:latin typeface="Helvetica" pitchFamily="2" charset="0"/>
              </a:rPr>
              <a:t>Stefano </a:t>
            </a:r>
            <a:r>
              <a:rPr lang="en-US" sz="1100" b="1" u="sng" dirty="0" err="1">
                <a:latin typeface="Helvetica" pitchFamily="2" charset="0"/>
              </a:rPr>
              <a:t>Commazzetto</a:t>
            </a:r>
            <a:r>
              <a:rPr lang="en-US" sz="1100" b="1" u="sng" dirty="0">
                <a:latin typeface="Helvetica" pitchFamily="2" charset="0"/>
              </a:rPr>
              <a:t>, PhD</a:t>
            </a:r>
          </a:p>
          <a:p>
            <a:r>
              <a:rPr lang="en-US" sz="1100" dirty="0">
                <a:latin typeface="Helvetica" pitchFamily="2" charset="0"/>
              </a:rPr>
              <a:t>UT Southwestern Medical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E76A9-9840-4A31-B5A3-231DBFC2CD1A}"/>
              </a:ext>
            </a:extLst>
          </p:cNvPr>
          <p:cNvSpPr txBox="1"/>
          <p:nvPr/>
        </p:nvSpPr>
        <p:spPr>
          <a:xfrm>
            <a:off x="1473771" y="7744604"/>
            <a:ext cx="240803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Helvetica" pitchFamily="2" charset="0"/>
              </a:rPr>
              <a:t>November 10</a:t>
            </a:r>
            <a:r>
              <a:rPr lang="en-US" sz="1100" b="1" baseline="30000" dirty="0">
                <a:latin typeface="Helvetica" pitchFamily="2" charset="0"/>
              </a:rPr>
              <a:t>th</a:t>
            </a:r>
            <a:r>
              <a:rPr lang="en-US" sz="1100" b="1" dirty="0">
                <a:latin typeface="Helvetica" pitchFamily="2" charset="0"/>
              </a:rPr>
              <a:t>, 2022</a:t>
            </a:r>
          </a:p>
          <a:p>
            <a:r>
              <a:rPr lang="en-US" sz="1100" b="1" dirty="0">
                <a:latin typeface="Helvetica" pitchFamily="2" charset="0"/>
              </a:rPr>
              <a:t>12:00pm</a:t>
            </a:r>
          </a:p>
          <a:p>
            <a:endParaRPr lang="en-US" sz="1100" u="sng" dirty="0">
              <a:latin typeface="Helvetica" pitchFamily="2" charset="0"/>
            </a:endParaRPr>
          </a:p>
          <a:p>
            <a:r>
              <a:rPr lang="en-US" sz="1100" b="1" u="sng" dirty="0">
                <a:latin typeface="Helvetica" pitchFamily="2" charset="0"/>
              </a:rPr>
              <a:t>Jennifer </a:t>
            </a:r>
            <a:r>
              <a:rPr lang="en-US" sz="1100" b="1" u="sng" dirty="0" err="1">
                <a:latin typeface="Helvetica" pitchFamily="2" charset="0"/>
              </a:rPr>
              <a:t>Beshel</a:t>
            </a:r>
            <a:r>
              <a:rPr lang="en-US" sz="1100" b="1" u="sng" dirty="0">
                <a:latin typeface="Helvetica" pitchFamily="2" charset="0"/>
              </a:rPr>
              <a:t>, Ph</a:t>
            </a:r>
            <a:r>
              <a:rPr lang="en-US" sz="1100" b="1" dirty="0">
                <a:latin typeface="Helvetica" pitchFamily="2" charset="0"/>
              </a:rPr>
              <a:t>D</a:t>
            </a:r>
          </a:p>
          <a:p>
            <a:r>
              <a:rPr lang="en-US" sz="110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Loyola University Chicago 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https://yale.zoom.us/j/93715076278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</a:endParaRPr>
          </a:p>
          <a:p>
            <a:endParaRPr lang="en-US" sz="1100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5110AF-6658-4153-B888-1E92FA4A6AEB}"/>
              </a:ext>
            </a:extLst>
          </p:cNvPr>
          <p:cNvSpPr txBox="1"/>
          <p:nvPr/>
        </p:nvSpPr>
        <p:spPr>
          <a:xfrm>
            <a:off x="5255874" y="1371710"/>
            <a:ext cx="238719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Helvetica" pitchFamily="2" charset="0"/>
              </a:rPr>
              <a:t>November 18</a:t>
            </a:r>
            <a:r>
              <a:rPr lang="en-US" sz="1100" b="1" u="sng" baseline="30000" dirty="0">
                <a:latin typeface="Helvetica" pitchFamily="2" charset="0"/>
              </a:rPr>
              <a:t>th</a:t>
            </a:r>
            <a:r>
              <a:rPr lang="en-US" sz="1100" b="1" u="sng" dirty="0">
                <a:latin typeface="Helvetica" pitchFamily="2" charset="0"/>
              </a:rPr>
              <a:t>, 2022</a:t>
            </a:r>
          </a:p>
          <a:p>
            <a:r>
              <a:rPr lang="en-US" sz="1100" b="1" dirty="0">
                <a:latin typeface="Helvetica" pitchFamily="2" charset="0"/>
              </a:rPr>
              <a:t>1:00 pm</a:t>
            </a:r>
          </a:p>
          <a:p>
            <a:endParaRPr lang="en-US" sz="1100" dirty="0">
              <a:latin typeface="Helvetica" pitchFamily="2" charset="0"/>
            </a:endParaRPr>
          </a:p>
          <a:p>
            <a:r>
              <a:rPr lang="en-US" sz="1100" b="1" u="sng" dirty="0">
                <a:latin typeface="Helvetica" pitchFamily="2" charset="0"/>
              </a:rPr>
              <a:t>Michal </a:t>
            </a:r>
            <a:r>
              <a:rPr lang="en-US" sz="1100" b="1" u="sng" dirty="0" err="1">
                <a:latin typeface="Helvetica" pitchFamily="2" charset="0"/>
              </a:rPr>
              <a:t>Handzlik</a:t>
            </a:r>
            <a:r>
              <a:rPr lang="en-US" sz="1100" b="1" u="sng" dirty="0">
                <a:latin typeface="Helvetica" pitchFamily="2" charset="0"/>
              </a:rPr>
              <a:t>, PhD</a:t>
            </a:r>
          </a:p>
          <a:p>
            <a:r>
              <a:rPr lang="en-US" sz="110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Salk Institute for Biological Studies 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3FB9F3-A407-46E3-B6AE-D929868F3083}"/>
              </a:ext>
            </a:extLst>
          </p:cNvPr>
          <p:cNvSpPr txBox="1"/>
          <p:nvPr/>
        </p:nvSpPr>
        <p:spPr>
          <a:xfrm>
            <a:off x="5225290" y="3468374"/>
            <a:ext cx="257955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Helvetica" pitchFamily="2" charset="0"/>
              </a:rPr>
              <a:t>November 21</a:t>
            </a:r>
            <a:r>
              <a:rPr lang="en-US" sz="1100" b="1" u="sng" baseline="30000" dirty="0">
                <a:latin typeface="Helvetica" pitchFamily="2" charset="0"/>
              </a:rPr>
              <a:t>st, </a:t>
            </a:r>
            <a:r>
              <a:rPr lang="en-US" sz="1100" b="1" u="sng" dirty="0">
                <a:latin typeface="Helvetica" pitchFamily="2" charset="0"/>
              </a:rPr>
              <a:t>2022</a:t>
            </a:r>
          </a:p>
          <a:p>
            <a:r>
              <a:rPr lang="en-US" sz="1100" b="1" dirty="0">
                <a:latin typeface="Helvetica" pitchFamily="2" charset="0"/>
              </a:rPr>
              <a:t>9:00 am</a:t>
            </a:r>
            <a:endParaRPr lang="en-US" sz="1100" dirty="0">
              <a:latin typeface="Helvetica" pitchFamily="2" charset="0"/>
            </a:endParaRPr>
          </a:p>
          <a:p>
            <a:endParaRPr lang="en-US" sz="1100" dirty="0">
              <a:latin typeface="Helvetica" pitchFamily="2" charset="0"/>
            </a:endParaRPr>
          </a:p>
          <a:p>
            <a:r>
              <a:rPr lang="en-US" sz="1100" b="1" u="sng" dirty="0">
                <a:latin typeface="Helvetica" pitchFamily="2" charset="0"/>
              </a:rPr>
              <a:t>Dan Xu, PhD</a:t>
            </a:r>
          </a:p>
          <a:p>
            <a:r>
              <a:rPr lang="en-US" sz="11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Duke-NUS Medical School, Singapore</a:t>
            </a:r>
            <a:endParaRPr lang="en-US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24AC2F-2AB9-4416-A34A-273CAF1A899D}"/>
              </a:ext>
            </a:extLst>
          </p:cNvPr>
          <p:cNvSpPr txBox="1"/>
          <p:nvPr/>
        </p:nvSpPr>
        <p:spPr>
          <a:xfrm>
            <a:off x="5225290" y="5628987"/>
            <a:ext cx="163378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Helvetica" pitchFamily="2" charset="0"/>
              </a:rPr>
              <a:t>November 22</a:t>
            </a:r>
            <a:r>
              <a:rPr lang="en-US" sz="1100" b="1" u="sng" baseline="30000" dirty="0">
                <a:latin typeface="Helvetica" pitchFamily="2" charset="0"/>
              </a:rPr>
              <a:t>nd</a:t>
            </a:r>
            <a:r>
              <a:rPr lang="en-US" sz="1100" b="1" u="sng" dirty="0">
                <a:latin typeface="Helvetica" pitchFamily="2" charset="0"/>
              </a:rPr>
              <a:t> 2022</a:t>
            </a:r>
          </a:p>
          <a:p>
            <a:r>
              <a:rPr lang="en-US" sz="1100" b="1" dirty="0">
                <a:latin typeface="Helvetica" pitchFamily="2" charset="0"/>
              </a:rPr>
              <a:t>9:00am</a:t>
            </a:r>
          </a:p>
          <a:p>
            <a:endParaRPr lang="en-US" sz="1100" b="1" dirty="0">
              <a:latin typeface="Helvetica" pitchFamily="2" charset="0"/>
            </a:endParaRPr>
          </a:p>
          <a:p>
            <a:r>
              <a:rPr lang="en-US" sz="1100" b="1" dirty="0" err="1">
                <a:latin typeface="Helvetica" pitchFamily="2" charset="0"/>
              </a:rPr>
              <a:t>Xiaoai</a:t>
            </a:r>
            <a:r>
              <a:rPr lang="en-US" sz="1100" b="1" dirty="0">
                <a:latin typeface="Helvetica" pitchFamily="2" charset="0"/>
              </a:rPr>
              <a:t> Zhao, MD, PhD</a:t>
            </a:r>
          </a:p>
          <a:p>
            <a:r>
              <a:rPr lang="en-US" sz="1100" dirty="0">
                <a:latin typeface="Helvetica" pitchFamily="2" charset="0"/>
              </a:rPr>
              <a:t>Stanford University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81273C-223B-D34B-94C2-5922C658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904" y="179485"/>
            <a:ext cx="5724237" cy="103064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b="1" cap="none" dirty="0">
                <a:latin typeface="HELVETICA LIGH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Yale Center for Molecular and Systems Metabolism (YMSM)</a:t>
            </a:r>
            <a:br>
              <a:rPr lang="en-US" sz="2400" b="1" cap="none" dirty="0">
                <a:latin typeface="HELVETICA LIGH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cap="none" dirty="0">
                <a:latin typeface="HELVETICA LIGH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cap="none" dirty="0">
                <a:latin typeface="Helvetica Light" panose="020B0403020202020204" pitchFamily="34" charset="0"/>
              </a:rPr>
              <a:t>YMSM Faculty Candidates</a:t>
            </a:r>
            <a:br>
              <a:rPr lang="en-US" sz="1200" cap="none" dirty="0">
                <a:latin typeface="Helvetica Light" panose="020B0403020202020204" pitchFamily="34" charset="0"/>
              </a:rPr>
            </a:br>
            <a:r>
              <a:rPr lang="en-US" sz="1200" cap="none" dirty="0">
                <a:latin typeface="Helvetica Light" panose="020B0403020202020204" pitchFamily="34" charset="0"/>
              </a:rPr>
              <a:t> </a:t>
            </a:r>
            <a:endParaRPr lang="en-US" sz="1800" i="1" cap="none" dirty="0">
              <a:latin typeface="Helvetica Light" panose="020B0403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48E385-1DA5-AE45-9F78-C25FCE213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2" y="126051"/>
            <a:ext cx="647507" cy="810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BAA017-A1DC-F543-BD11-DBF805B0A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" y="1037683"/>
            <a:ext cx="1828800" cy="127000"/>
          </a:xfrm>
          <a:prstGeom prst="rect">
            <a:avLst/>
          </a:prstGeom>
        </p:spPr>
      </p:pic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2BEE2B5-5D27-F57B-E1B9-613D56EF4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" y="3468374"/>
            <a:ext cx="1409011" cy="1668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E17907-2DBB-02F4-F4B2-F215298650AC}"/>
              </a:ext>
            </a:extLst>
          </p:cNvPr>
          <p:cNvSpPr txBox="1"/>
          <p:nvPr/>
        </p:nvSpPr>
        <p:spPr>
          <a:xfrm>
            <a:off x="77122" y="5103830"/>
            <a:ext cx="3936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"Pathophysiology and treatment strategies for </a:t>
            </a:r>
          </a:p>
          <a:p>
            <a:r>
              <a:rPr lang="en-US" sz="1100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type 1 diabetes”</a:t>
            </a:r>
            <a:endParaRPr lang="en-US" sz="11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25466F1-B332-3F2B-A576-281EEBA92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" y="5534441"/>
            <a:ext cx="1399068" cy="1703016"/>
          </a:xfrm>
          <a:prstGeom prst="rect">
            <a:avLst/>
          </a:prstGeom>
        </p:spPr>
      </p:pic>
      <p:pic>
        <p:nvPicPr>
          <p:cNvPr id="17" name="Picture 16" descr="A picture containing hairpiece&#10;&#10;Description automatically generated">
            <a:extLst>
              <a:ext uri="{FF2B5EF4-FFF2-40B4-BE49-F238E27FC236}">
                <a16:creationId xmlns:a16="http://schemas.microsoft.com/office/drawing/2014/main" id="{96AC615B-2330-0A54-4435-688CC33B2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" y="7744603"/>
            <a:ext cx="1406153" cy="18752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F71EFA-69F2-9C99-6FEB-A317DB34EAC8}"/>
              </a:ext>
            </a:extLst>
          </p:cNvPr>
          <p:cNvSpPr txBox="1"/>
          <p:nvPr/>
        </p:nvSpPr>
        <p:spPr>
          <a:xfrm>
            <a:off x="99424" y="9604401"/>
            <a:ext cx="4082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“Energy balance regulation in the modern age: Clues from an age-old circuit”</a:t>
            </a:r>
          </a:p>
        </p:txBody>
      </p:sp>
      <p:pic>
        <p:nvPicPr>
          <p:cNvPr id="21" name="Picture 2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6565668-1E92-6351-058D-128FDBC37D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6"/>
          <a:stretch/>
        </p:blipFill>
        <p:spPr>
          <a:xfrm>
            <a:off x="3839226" y="1375175"/>
            <a:ext cx="1416648" cy="17107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842DA9-B09E-086A-17EF-ACD627AF0A35}"/>
              </a:ext>
            </a:extLst>
          </p:cNvPr>
          <p:cNvSpPr txBox="1"/>
          <p:nvPr/>
        </p:nvSpPr>
        <p:spPr>
          <a:xfrm>
            <a:off x="3770293" y="3056888"/>
            <a:ext cx="4277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"Interrogation of amino acid metabolism in metabolic disorders"</a:t>
            </a:r>
            <a:endParaRPr lang="en-US" sz="11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82EED-8179-C368-3150-ACE9FF37F636}"/>
              </a:ext>
            </a:extLst>
          </p:cNvPr>
          <p:cNvSpPr txBox="1"/>
          <p:nvPr/>
        </p:nvSpPr>
        <p:spPr>
          <a:xfrm>
            <a:off x="77122" y="7255247"/>
            <a:ext cx="3580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“Dietary regulation of self-renewal and somatic mosaicism in hematopoiesis”</a:t>
            </a:r>
            <a:endParaRPr lang="en-US" sz="11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8" name="Picture 2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0F2672D3-4530-CC17-981B-DD56B3F90D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26" y="3468374"/>
            <a:ext cx="1416649" cy="16680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6BB53F7-5EA7-B720-81E4-3AF75738DEDF}"/>
              </a:ext>
            </a:extLst>
          </p:cNvPr>
          <p:cNvSpPr txBox="1"/>
          <p:nvPr/>
        </p:nvSpPr>
        <p:spPr>
          <a:xfrm>
            <a:off x="3770294" y="5103830"/>
            <a:ext cx="2683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00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“RNA regulatory networks in fat” </a:t>
            </a:r>
            <a:endParaRPr lang="en-US" sz="11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6B1C72-D82A-F769-B201-E073B8DF414A}"/>
              </a:ext>
            </a:extLst>
          </p:cNvPr>
          <p:cNvSpPr txBox="1"/>
          <p:nvPr/>
        </p:nvSpPr>
        <p:spPr>
          <a:xfrm>
            <a:off x="3839226" y="7255247"/>
            <a:ext cx="3523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"Functional contribution of complex lipids in the neurogenic niche of the aging brain"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59D2F-CB87-CE3A-5FD7-34BE8F11A1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54" y="7975968"/>
            <a:ext cx="1369075" cy="17107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8B8E2B-66D0-9E7E-BBF6-F0E2C12AF14A}"/>
              </a:ext>
            </a:extLst>
          </p:cNvPr>
          <p:cNvSpPr txBox="1"/>
          <p:nvPr/>
        </p:nvSpPr>
        <p:spPr>
          <a:xfrm>
            <a:off x="5243285" y="2599333"/>
            <a:ext cx="26956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https://yale.zoom.us/j/92419312723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F024D9-B537-EA0A-2542-86EFB16F9EA0}"/>
              </a:ext>
            </a:extLst>
          </p:cNvPr>
          <p:cNvSpPr txBox="1"/>
          <p:nvPr/>
        </p:nvSpPr>
        <p:spPr>
          <a:xfrm>
            <a:off x="1473771" y="2599333"/>
            <a:ext cx="24997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https://yale.zoom.us/j/99161445107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315EC3-AF11-54A1-E706-D82E3ACCE559}"/>
              </a:ext>
            </a:extLst>
          </p:cNvPr>
          <p:cNvSpPr txBox="1"/>
          <p:nvPr/>
        </p:nvSpPr>
        <p:spPr>
          <a:xfrm>
            <a:off x="1476190" y="4604607"/>
            <a:ext cx="23877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https://yale.zoom.us/j/94729959646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C99FC4-3B28-AFB4-409A-F92EB5FDCDAD}"/>
              </a:ext>
            </a:extLst>
          </p:cNvPr>
          <p:cNvSpPr txBox="1"/>
          <p:nvPr/>
        </p:nvSpPr>
        <p:spPr>
          <a:xfrm>
            <a:off x="5225290" y="4659380"/>
            <a:ext cx="24997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https://yale.zoom.us/j/95090849336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CE931D-FB57-9906-68B7-C31D55606692}"/>
              </a:ext>
            </a:extLst>
          </p:cNvPr>
          <p:cNvSpPr txBox="1"/>
          <p:nvPr/>
        </p:nvSpPr>
        <p:spPr>
          <a:xfrm>
            <a:off x="1473771" y="6777642"/>
            <a:ext cx="40257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https://yale.zoom.us/j/98552598263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0007C9-514F-4FEF-6AF1-17C5C8C6B2D4}"/>
              </a:ext>
            </a:extLst>
          </p:cNvPr>
          <p:cNvSpPr txBox="1"/>
          <p:nvPr/>
        </p:nvSpPr>
        <p:spPr>
          <a:xfrm>
            <a:off x="5225290" y="6810036"/>
            <a:ext cx="24997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https://yale.zoom.us/j/91291640514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C20EC93-7033-B56D-70EF-9C71F9FEE73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t="3710" r="28700" b="4889"/>
          <a:stretch/>
        </p:blipFill>
        <p:spPr>
          <a:xfrm>
            <a:off x="88273" y="1423007"/>
            <a:ext cx="1364069" cy="16215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0DDDB9-425E-4D4F-CAEB-A5377D3501FA}"/>
              </a:ext>
            </a:extLst>
          </p:cNvPr>
          <p:cNvSpPr txBox="1"/>
          <p:nvPr/>
        </p:nvSpPr>
        <p:spPr>
          <a:xfrm>
            <a:off x="32586" y="3047975"/>
            <a:ext cx="3936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“Nutrient sensing by macrophages controls energy storage in metazoans”</a:t>
            </a:r>
            <a:endParaRPr lang="en-US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C7CBF-77B2-8291-C98B-CB8DB6DB67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65" y="5566837"/>
            <a:ext cx="1361298" cy="16706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5B9DF8-A214-6BCE-C47B-AA440A07DB37}"/>
              </a:ext>
            </a:extLst>
          </p:cNvPr>
          <p:cNvSpPr txBox="1"/>
          <p:nvPr/>
        </p:nvSpPr>
        <p:spPr>
          <a:xfrm>
            <a:off x="4445019" y="9754702"/>
            <a:ext cx="4025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Contact: Anton Bennett (</a:t>
            </a:r>
            <a:r>
              <a:rPr lang="en-US" sz="1200" dirty="0" err="1"/>
              <a:t>anton.bennett@yale.edu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8841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{2AE2A78E-8C2B-3844-83B0-D819B6424038}tf10001120</Template>
  <TotalTime>52521</TotalTime>
  <Words>286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Gill Sans MT</vt:lpstr>
      <vt:lpstr>Helvetica</vt:lpstr>
      <vt:lpstr>Helvetica Light</vt:lpstr>
      <vt:lpstr>Helvetica Light</vt:lpstr>
      <vt:lpstr>Parcel</vt:lpstr>
      <vt:lpstr>Yale Center for Molecular and Systems Metabolism (YMSM)  YMSM Faculty Candidates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YMSM Monthly Lecture Series, Tuesdays at 12:30pm</dc:title>
  <dc:creator>Capuano, Kristin</dc:creator>
  <cp:lastModifiedBy>Cheng, Yung-Chi</cp:lastModifiedBy>
  <cp:revision>47</cp:revision>
  <cp:lastPrinted>2022-11-03T13:48:08Z</cp:lastPrinted>
  <dcterms:created xsi:type="dcterms:W3CDTF">2021-09-27T19:39:08Z</dcterms:created>
  <dcterms:modified xsi:type="dcterms:W3CDTF">2022-11-03T15:41:59Z</dcterms:modified>
</cp:coreProperties>
</file>